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3" r:id="rId1"/>
  </p:sldMasterIdLst>
  <p:sldIdLst>
    <p:sldId id="256" r:id="rId2"/>
    <p:sldId id="257" r:id="rId3"/>
    <p:sldId id="267" r:id="rId4"/>
    <p:sldId id="258" r:id="rId5"/>
    <p:sldId id="264" r:id="rId6"/>
    <p:sldId id="260" r:id="rId7"/>
    <p:sldId id="268" r:id="rId8"/>
    <p:sldId id="261" r:id="rId9"/>
    <p:sldId id="265" r:id="rId10"/>
    <p:sldId id="262" r:id="rId11"/>
    <p:sldId id="263" r:id="rId12"/>
    <p:sldId id="270" r:id="rId13"/>
    <p:sldId id="271"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F4F4"/>
    <a:srgbClr val="FFF5EC"/>
    <a:srgbClr val="FBFFE5"/>
    <a:srgbClr val="E6E6E6"/>
    <a:srgbClr val="D40EA0"/>
    <a:srgbClr val="E4E4E4"/>
    <a:srgbClr val="FFF7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112" d="100"/>
          <a:sy n="112"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jpg>
</file>

<file path=ppt/media/image4.jp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1F1AA-0060-F3F3-A063-9B29DA5C34D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D8577B6-F4FB-585F-C58F-AC1BB66772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39C245-5AAE-2EA2-4BAA-65FBCC7FE11B}"/>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5" name="Footer Placeholder 4">
            <a:extLst>
              <a:ext uri="{FF2B5EF4-FFF2-40B4-BE49-F238E27FC236}">
                <a16:creationId xmlns:a16="http://schemas.microsoft.com/office/drawing/2014/main" id="{85F79F7C-7140-8DEA-2EAE-BCF444E532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C3F30B-FD3B-6DF7-AA17-325FC15E13D4}"/>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854092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2C32B-679D-6553-209A-F062F1C1023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9FC2CA6-EBAB-606D-72B1-28E37A78EE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06C223A-81AD-BF9E-DB06-C024A500F41C}"/>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5" name="Footer Placeholder 4">
            <a:extLst>
              <a:ext uri="{FF2B5EF4-FFF2-40B4-BE49-F238E27FC236}">
                <a16:creationId xmlns:a16="http://schemas.microsoft.com/office/drawing/2014/main" id="{F00EBA77-3786-5CDF-1016-2B762CB2CD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1EE58B-ADB8-7E20-0840-84DF96341447}"/>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415204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432324-D9AE-7824-B2D0-92E401BBEF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D82D268-E7F3-761A-1ECE-69C76C34B0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10BD87E-9B2F-CD99-0435-95E97F699B28}"/>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5" name="Footer Placeholder 4">
            <a:extLst>
              <a:ext uri="{FF2B5EF4-FFF2-40B4-BE49-F238E27FC236}">
                <a16:creationId xmlns:a16="http://schemas.microsoft.com/office/drawing/2014/main" id="{82AE67F5-2CCA-518D-C1C5-37A674B4699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F52252-201A-F270-C647-CA8C1E6A9055}"/>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3896965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55859-B9FD-5157-56F1-E0AB042FD0C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7EE8C1-3540-1854-0A7A-4C72C2208A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64A023-489B-1DC6-F3C5-29E4C353D197}"/>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5" name="Footer Placeholder 4">
            <a:extLst>
              <a:ext uri="{FF2B5EF4-FFF2-40B4-BE49-F238E27FC236}">
                <a16:creationId xmlns:a16="http://schemas.microsoft.com/office/drawing/2014/main" id="{6098F6E9-C2EF-CD0B-780D-4403F2FCA29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CA9E1F-F1E3-5EC4-8E6A-1FF4007A52B8}"/>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32063828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CC617-07CB-90C6-1593-4136F38E2A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0C2C1B6-7F9F-5DEB-70C1-F4B8399EAB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1CD54E-99BA-6D50-961D-5EED29052125}"/>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5" name="Footer Placeholder 4">
            <a:extLst>
              <a:ext uri="{FF2B5EF4-FFF2-40B4-BE49-F238E27FC236}">
                <a16:creationId xmlns:a16="http://schemas.microsoft.com/office/drawing/2014/main" id="{50265A71-CCE0-D7F1-594A-0FA8C40968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12CD8EE-98C2-6BE1-6DA9-D0F0D4652970}"/>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1067277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7E1A0-5B10-A230-E94B-6B2CDB2EED1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2FEC0C-226F-8F64-8B92-0A47C0A6B0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4E64751-D2F9-5CBC-79F7-A0E7A755BF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94B2CB0-E1C4-E8F7-4316-D9E5439FB167}"/>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6" name="Footer Placeholder 5">
            <a:extLst>
              <a:ext uri="{FF2B5EF4-FFF2-40B4-BE49-F238E27FC236}">
                <a16:creationId xmlns:a16="http://schemas.microsoft.com/office/drawing/2014/main" id="{663FFBC6-FFDD-6141-0E32-151ECFB5394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CB425B4-C697-D908-B333-D18261BD53D3}"/>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1654384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DEE76-DA52-EDE3-E0B3-CF557C72D18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D9DB7A8-A8D3-2F44-8E00-467DD12293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A6DB19-CFB9-E201-DA1C-9C4658A88BB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58BC203-388E-D4FA-2370-7A11C6CE4B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191AEB3-1083-8CDB-6FD0-B05F6DC2C3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00C1748-7E86-7BA3-2571-B90FB18BDED2}"/>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8" name="Footer Placeholder 7">
            <a:extLst>
              <a:ext uri="{FF2B5EF4-FFF2-40B4-BE49-F238E27FC236}">
                <a16:creationId xmlns:a16="http://schemas.microsoft.com/office/drawing/2014/main" id="{A25F3BE2-9997-479F-E7CE-C2ABD9359F0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C705F67-8AED-53A9-6670-CE85B6EDA224}"/>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37428554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B186A-2D80-2B85-6E49-74B6E5B7F6D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34A862F-565D-5355-6724-8688A0B62575}"/>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4" name="Footer Placeholder 3">
            <a:extLst>
              <a:ext uri="{FF2B5EF4-FFF2-40B4-BE49-F238E27FC236}">
                <a16:creationId xmlns:a16="http://schemas.microsoft.com/office/drawing/2014/main" id="{F5F5B508-E5CD-2D54-5FC1-35343E6906E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2D0DBC7-B685-CC01-6BF1-D878DD43F553}"/>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2536606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624FBE-C157-18E0-CF00-330576F18A2B}"/>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3" name="Footer Placeholder 2">
            <a:extLst>
              <a:ext uri="{FF2B5EF4-FFF2-40B4-BE49-F238E27FC236}">
                <a16:creationId xmlns:a16="http://schemas.microsoft.com/office/drawing/2014/main" id="{D89E9F2E-0EEA-2EBC-AF0A-4DC14D691FC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B12ED11-8762-C211-FD13-8BE38F921F94}"/>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1495834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91CDC-AC05-9125-7556-1571DD39E9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2A22978-B45D-E558-B0EC-C3880AAF1C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F95F50E-1989-A999-26CB-61F788327D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D91E04-CB57-6CD3-797F-7D2B2EE44455}"/>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6" name="Footer Placeholder 5">
            <a:extLst>
              <a:ext uri="{FF2B5EF4-FFF2-40B4-BE49-F238E27FC236}">
                <a16:creationId xmlns:a16="http://schemas.microsoft.com/office/drawing/2014/main" id="{B1691E2F-E9B9-9DC8-172C-3ED2729CF5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D6E4A66-C4D6-C8A9-B4B0-D0E76A62AB2B}"/>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2496324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DD823-9FA2-649D-4F46-3FF475FF23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30A0378-B547-05E9-A594-4F818BA945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7438E2D-30D6-3BF0-7BAA-CBCC1E6B1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F98744-B878-8C0D-CE90-5C435CA9003E}"/>
              </a:ext>
            </a:extLst>
          </p:cNvPr>
          <p:cNvSpPr>
            <a:spLocks noGrp="1"/>
          </p:cNvSpPr>
          <p:nvPr>
            <p:ph type="dt" sz="half" idx="10"/>
          </p:nvPr>
        </p:nvSpPr>
        <p:spPr/>
        <p:txBody>
          <a:bodyPr/>
          <a:lstStyle/>
          <a:p>
            <a:fld id="{68E49BF2-1F5D-4D85-8F90-38746748DED8}" type="datetimeFigureOut">
              <a:rPr lang="en-IN" smtClean="0"/>
              <a:t>08/02/24</a:t>
            </a:fld>
            <a:endParaRPr lang="en-IN"/>
          </a:p>
        </p:txBody>
      </p:sp>
      <p:sp>
        <p:nvSpPr>
          <p:cNvPr id="6" name="Footer Placeholder 5">
            <a:extLst>
              <a:ext uri="{FF2B5EF4-FFF2-40B4-BE49-F238E27FC236}">
                <a16:creationId xmlns:a16="http://schemas.microsoft.com/office/drawing/2014/main" id="{C9DDEC60-51B6-2DDF-2223-B3BAA64FF15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052C2E-7460-CDEB-B362-A3B7AA78CC5B}"/>
              </a:ext>
            </a:extLst>
          </p:cNvPr>
          <p:cNvSpPr>
            <a:spLocks noGrp="1"/>
          </p:cNvSpPr>
          <p:nvPr>
            <p:ph type="sldNum" sz="quarter" idx="12"/>
          </p:nvPr>
        </p:nvSpPr>
        <p:spPr/>
        <p:txBody>
          <a:bodyPr/>
          <a:lstStyle/>
          <a:p>
            <a:fld id="{F8E24575-E3FC-4BAB-BB0C-1797702FDF03}" type="slidenum">
              <a:rPr lang="en-IN" smtClean="0"/>
              <a:t>‹#›</a:t>
            </a:fld>
            <a:endParaRPr lang="en-IN"/>
          </a:p>
        </p:txBody>
      </p:sp>
    </p:spTree>
    <p:extLst>
      <p:ext uri="{BB962C8B-B14F-4D97-AF65-F5344CB8AC3E}">
        <p14:creationId xmlns:p14="http://schemas.microsoft.com/office/powerpoint/2010/main" val="1441511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8283C7-5CCB-5A5B-2604-8AED9C3594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BFCD2B6-92D2-563B-1AC3-EDB28696F2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EBEE046-008D-E2ED-D290-F05BEE2317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E49BF2-1F5D-4D85-8F90-38746748DED8}" type="datetimeFigureOut">
              <a:rPr lang="en-IN" smtClean="0"/>
              <a:t>08/02/24</a:t>
            </a:fld>
            <a:endParaRPr lang="en-IN"/>
          </a:p>
        </p:txBody>
      </p:sp>
      <p:sp>
        <p:nvSpPr>
          <p:cNvPr id="5" name="Footer Placeholder 4">
            <a:extLst>
              <a:ext uri="{FF2B5EF4-FFF2-40B4-BE49-F238E27FC236}">
                <a16:creationId xmlns:a16="http://schemas.microsoft.com/office/drawing/2014/main" id="{492CE0EA-480D-A6AD-83C0-59079E1104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119A8B5-1A4E-35A8-DD59-D53B3775D4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E24575-E3FC-4BAB-BB0C-1797702FDF03}" type="slidenum">
              <a:rPr lang="en-IN" smtClean="0"/>
              <a:t>‹#›</a:t>
            </a:fld>
            <a:endParaRPr lang="en-IN"/>
          </a:p>
        </p:txBody>
      </p:sp>
    </p:spTree>
    <p:extLst>
      <p:ext uri="{BB962C8B-B14F-4D97-AF65-F5344CB8AC3E}">
        <p14:creationId xmlns:p14="http://schemas.microsoft.com/office/powerpoint/2010/main" val="22313848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scooterrentalusersapp.streamlit.app/"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DJPGPDS/End_to_End_MLop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dagshub.com/DJPGPDS/End_to_End_MLops.mlflow/#/experiments/0?searchFilter=&amp;orderByKey=attributes.start_time&amp;orderByAsc=false&amp;startTime=ALL&amp;lifecycleFilter=Active&amp;datasetsFilter=W10%3D&amp;modelVersionFilter=All%20Runs&amp;selectedColumns=attributes.%60Source%60,attributes.%60Models%60,attributes.%60Dataset%60&amp;compareRunsMode=CHART&amp;compareRunCharts=W3sidXVpZCI6IjE3MDYxNzMxODIxMDljbGxiNzQ1YSIsInR5cGUiOiJCQVIiLCJydW5zQ291bnRUb0NvbXBhcmUiOjEwLCJtZXRyaWNLZXkiOiJtYXBlIn0seyJ1dWlkIjoiMTcwNjE3MzE4MjEwOWR5b3JvOTh3IiwidHlwZSI6IlBBUkFMTEVMIiwicnVuc0NvdW50VG9Db21wYXJlIjoxMCwic2VsZWN0ZWRQYXJhbXMiOltdLCJzZWxlY3RlZE1ldHJpY3MiOltdfV0%3D"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5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FB866-F82D-83B7-2D7C-D0C5F0550FE2}"/>
              </a:ext>
            </a:extLst>
          </p:cNvPr>
          <p:cNvSpPr>
            <a:spLocks noGrp="1"/>
          </p:cNvSpPr>
          <p:nvPr>
            <p:ph type="ctrTitle"/>
          </p:nvPr>
        </p:nvSpPr>
        <p:spPr>
          <a:xfrm>
            <a:off x="3494593" y="2553617"/>
            <a:ext cx="7202065" cy="1260353"/>
          </a:xfrm>
        </p:spPr>
        <p:txBody>
          <a:bodyPr>
            <a:normAutofit/>
          </a:bodyPr>
          <a:lstStyle/>
          <a:p>
            <a:r>
              <a:rPr lang="en-IN" sz="3200" dirty="0">
                <a:latin typeface="Berlin Sans FB" panose="020E0602020502020306" pitchFamily="34" charset="0"/>
              </a:rPr>
              <a:t>Scooter Rental User Prediction</a:t>
            </a:r>
          </a:p>
        </p:txBody>
      </p:sp>
      <p:pic>
        <p:nvPicPr>
          <p:cNvPr id="5" name="Picture 4">
            <a:extLst>
              <a:ext uri="{FF2B5EF4-FFF2-40B4-BE49-F238E27FC236}">
                <a16:creationId xmlns:a16="http://schemas.microsoft.com/office/drawing/2014/main" id="{0A2E58F9-996B-25ED-74D6-C3931BBA29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147" y="2251297"/>
            <a:ext cx="2814533" cy="4222172"/>
          </a:xfrm>
          <a:prstGeom prst="rect">
            <a:avLst/>
          </a:prstGeom>
        </p:spPr>
      </p:pic>
      <p:cxnSp>
        <p:nvCxnSpPr>
          <p:cNvPr id="7" name="Straight Connector 6">
            <a:extLst>
              <a:ext uri="{FF2B5EF4-FFF2-40B4-BE49-F238E27FC236}">
                <a16:creationId xmlns:a16="http://schemas.microsoft.com/office/drawing/2014/main" id="{4326051A-BFCA-ACFA-FF53-751360E0033D}"/>
              </a:ext>
            </a:extLst>
          </p:cNvPr>
          <p:cNvCxnSpPr/>
          <p:nvPr/>
        </p:nvCxnSpPr>
        <p:spPr>
          <a:xfrm>
            <a:off x="3275136" y="181947"/>
            <a:ext cx="0" cy="6494106"/>
          </a:xfrm>
          <a:prstGeom prst="line">
            <a:avLst/>
          </a:prstGeom>
          <a:ln/>
        </p:spPr>
        <p:style>
          <a:lnRef idx="3">
            <a:schemeClr val="dk1"/>
          </a:lnRef>
          <a:fillRef idx="0">
            <a:schemeClr val="dk1"/>
          </a:fillRef>
          <a:effectRef idx="2">
            <a:schemeClr val="dk1"/>
          </a:effectRef>
          <a:fontRef idx="minor">
            <a:schemeClr val="tx1"/>
          </a:fontRef>
        </p:style>
      </p:cxnSp>
      <p:sp>
        <p:nvSpPr>
          <p:cNvPr id="9" name="TextBox 8">
            <a:extLst>
              <a:ext uri="{FF2B5EF4-FFF2-40B4-BE49-F238E27FC236}">
                <a16:creationId xmlns:a16="http://schemas.microsoft.com/office/drawing/2014/main" id="{D94A5755-85C4-E703-1D45-97F22B170D65}"/>
              </a:ext>
            </a:extLst>
          </p:cNvPr>
          <p:cNvSpPr txBox="1"/>
          <p:nvPr/>
        </p:nvSpPr>
        <p:spPr>
          <a:xfrm>
            <a:off x="3508310" y="280052"/>
            <a:ext cx="3132520" cy="338554"/>
          </a:xfrm>
          <a:prstGeom prst="rect">
            <a:avLst/>
          </a:prstGeom>
          <a:noFill/>
        </p:spPr>
        <p:txBody>
          <a:bodyPr wrap="square" rtlCol="0">
            <a:spAutoFit/>
          </a:bodyPr>
          <a:lstStyle/>
          <a:p>
            <a:r>
              <a:rPr lang="en-IN" sz="1600" dirty="0">
                <a:latin typeface="Berlin Sans FB" panose="020E0602020502020306" pitchFamily="34" charset="0"/>
              </a:rPr>
              <a:t>Empower Your Ride</a:t>
            </a:r>
          </a:p>
        </p:txBody>
      </p:sp>
    </p:spTree>
    <p:extLst>
      <p:ext uri="{BB962C8B-B14F-4D97-AF65-F5344CB8AC3E}">
        <p14:creationId xmlns:p14="http://schemas.microsoft.com/office/powerpoint/2010/main" val="3588827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26F80-03C3-7A9A-DBF8-B79C87A818FA}"/>
              </a:ext>
            </a:extLst>
          </p:cNvPr>
          <p:cNvSpPr>
            <a:spLocks noGrp="1"/>
          </p:cNvSpPr>
          <p:nvPr>
            <p:ph type="title"/>
          </p:nvPr>
        </p:nvSpPr>
        <p:spPr>
          <a:xfrm>
            <a:off x="838200" y="290481"/>
            <a:ext cx="3631163" cy="894507"/>
          </a:xfrm>
        </p:spPr>
        <p:txBody>
          <a:bodyPr>
            <a:noAutofit/>
          </a:bodyPr>
          <a:lstStyle/>
          <a:p>
            <a:r>
              <a:rPr lang="en-IN" sz="3200" dirty="0">
                <a:latin typeface="Berlin Sans FB" panose="020E0602020502020306" pitchFamily="34" charset="0"/>
              </a:rPr>
              <a:t>App Development</a:t>
            </a:r>
          </a:p>
        </p:txBody>
      </p:sp>
      <p:sp>
        <p:nvSpPr>
          <p:cNvPr id="3" name="Content Placeholder 2">
            <a:extLst>
              <a:ext uri="{FF2B5EF4-FFF2-40B4-BE49-F238E27FC236}">
                <a16:creationId xmlns:a16="http://schemas.microsoft.com/office/drawing/2014/main" id="{33F63DE7-44A9-2D41-601F-36BF330CB1F2}"/>
              </a:ext>
            </a:extLst>
          </p:cNvPr>
          <p:cNvSpPr>
            <a:spLocks noGrp="1"/>
          </p:cNvSpPr>
          <p:nvPr>
            <p:ph idx="1"/>
          </p:nvPr>
        </p:nvSpPr>
        <p:spPr>
          <a:xfrm>
            <a:off x="838200" y="1349762"/>
            <a:ext cx="10515600" cy="4060436"/>
          </a:xfrm>
        </p:spPr>
        <p:txBody>
          <a:bodyPr>
            <a:normAutofit lnSpcReduction="10000"/>
          </a:bodyPr>
          <a:lstStyle/>
          <a:p>
            <a:pPr algn="l">
              <a:buFont typeface="Arial" panose="020B0604020202020204" pitchFamily="34" charset="0"/>
              <a:buChar char="•"/>
            </a:pPr>
            <a:r>
              <a:rPr lang="en-IN" sz="2000" b="0" i="0" dirty="0">
                <a:solidFill>
                  <a:srgbClr val="374151"/>
                </a:solidFill>
                <a:effectLst/>
                <a:latin typeface="Cambria" panose="02040503050406030204" pitchFamily="18" charset="0"/>
                <a:ea typeface="Cambria" panose="02040503050406030204" pitchFamily="18" charset="0"/>
              </a:rPr>
              <a:t>Developed an end-to-end web application to predict Scooter Rental Users' demand.</a:t>
            </a:r>
          </a:p>
          <a:p>
            <a:pPr algn="l">
              <a:buFont typeface="Arial" panose="020B0604020202020204" pitchFamily="34" charset="0"/>
              <a:buChar char="•"/>
            </a:pPr>
            <a:r>
              <a:rPr lang="en-IN" sz="2000" b="0" i="0" dirty="0">
                <a:solidFill>
                  <a:srgbClr val="374151"/>
                </a:solidFill>
                <a:effectLst/>
                <a:latin typeface="Cambria" panose="02040503050406030204" pitchFamily="18" charset="0"/>
                <a:ea typeface="Cambria" panose="02040503050406030204" pitchFamily="18" charset="0"/>
              </a:rPr>
              <a:t>Seamlessly integrates machine learning with user-friendly interface using </a:t>
            </a:r>
            <a:r>
              <a:rPr lang="en-IN" sz="2000" b="0" i="0" dirty="0" err="1">
                <a:solidFill>
                  <a:srgbClr val="374151"/>
                </a:solidFill>
                <a:effectLst/>
                <a:latin typeface="Cambria" panose="02040503050406030204" pitchFamily="18" charset="0"/>
                <a:ea typeface="Cambria" panose="02040503050406030204" pitchFamily="18" charset="0"/>
              </a:rPr>
              <a:t>Streamlit</a:t>
            </a:r>
            <a:r>
              <a:rPr lang="en-IN" sz="2000" b="0" i="0" dirty="0">
                <a:solidFill>
                  <a:srgbClr val="374151"/>
                </a:solidFill>
                <a:effectLst/>
                <a:latin typeface="Cambria" panose="02040503050406030204" pitchFamily="18" charset="0"/>
                <a:ea typeface="Cambria" panose="02040503050406030204" pitchFamily="18" charset="0"/>
              </a:rPr>
              <a:t>.</a:t>
            </a:r>
          </a:p>
          <a:p>
            <a:pPr algn="l">
              <a:buFont typeface="Arial" panose="020B0604020202020204" pitchFamily="34" charset="0"/>
              <a:buChar char="•"/>
            </a:pPr>
            <a:r>
              <a:rPr lang="en-IN" sz="2000" b="0" i="0" dirty="0">
                <a:solidFill>
                  <a:srgbClr val="374151"/>
                </a:solidFill>
                <a:effectLst/>
                <a:latin typeface="Cambria" panose="02040503050406030204" pitchFamily="18" charset="0"/>
                <a:ea typeface="Cambria" panose="02040503050406030204" pitchFamily="18" charset="0"/>
              </a:rPr>
              <a:t>Employed </a:t>
            </a:r>
            <a:r>
              <a:rPr lang="en-IN" sz="2000" b="0" i="0" dirty="0" err="1">
                <a:solidFill>
                  <a:srgbClr val="374151"/>
                </a:solidFill>
                <a:effectLst/>
                <a:latin typeface="Cambria" panose="02040503050406030204" pitchFamily="18" charset="0"/>
                <a:ea typeface="Cambria" panose="02040503050406030204" pitchFamily="18" charset="0"/>
              </a:rPr>
              <a:t>XGBoost</a:t>
            </a:r>
            <a:r>
              <a:rPr lang="en-IN" sz="2000" b="0" i="0" dirty="0">
                <a:solidFill>
                  <a:srgbClr val="374151"/>
                </a:solidFill>
                <a:effectLst/>
                <a:latin typeface="Cambria" panose="02040503050406030204" pitchFamily="18" charset="0"/>
                <a:ea typeface="Cambria" panose="02040503050406030204" pitchFamily="18" charset="0"/>
              </a:rPr>
              <a:t> Regressor, a powerful and efficient algorithm for predictive analytics.</a:t>
            </a:r>
          </a:p>
          <a:p>
            <a:pPr algn="l">
              <a:buFont typeface="Arial" panose="020B0604020202020204" pitchFamily="34" charset="0"/>
              <a:buChar char="•"/>
            </a:pPr>
            <a:r>
              <a:rPr lang="en-IN" sz="2000" b="0" i="0" dirty="0">
                <a:solidFill>
                  <a:srgbClr val="374151"/>
                </a:solidFill>
                <a:effectLst/>
                <a:latin typeface="Cambria" panose="02040503050406030204" pitchFamily="18" charset="0"/>
                <a:ea typeface="Cambria" panose="02040503050406030204" pitchFamily="18" charset="0"/>
              </a:rPr>
              <a:t>Utilized pickle files to encapsulate preprocessing steps, ensuring consistency in data treatment.</a:t>
            </a:r>
          </a:p>
          <a:p>
            <a:pPr algn="l">
              <a:buFont typeface="Arial" panose="020B0604020202020204" pitchFamily="34" charset="0"/>
              <a:buChar char="•"/>
            </a:pPr>
            <a:r>
              <a:rPr lang="en-IN" sz="2000" b="0" i="0" dirty="0">
                <a:solidFill>
                  <a:srgbClr val="374151"/>
                </a:solidFill>
                <a:effectLst/>
                <a:latin typeface="Cambria" panose="02040503050406030204" pitchFamily="18" charset="0"/>
                <a:ea typeface="Cambria" panose="02040503050406030204" pitchFamily="18" charset="0"/>
              </a:rPr>
              <a:t>Stored the trained </a:t>
            </a:r>
            <a:r>
              <a:rPr lang="en-IN" sz="2000" b="0" i="0" dirty="0" err="1">
                <a:solidFill>
                  <a:srgbClr val="374151"/>
                </a:solidFill>
                <a:effectLst/>
                <a:latin typeface="Cambria" panose="02040503050406030204" pitchFamily="18" charset="0"/>
                <a:ea typeface="Cambria" panose="02040503050406030204" pitchFamily="18" charset="0"/>
              </a:rPr>
              <a:t>XGBoost</a:t>
            </a:r>
            <a:r>
              <a:rPr lang="en-IN" sz="2000" b="0" i="0" dirty="0">
                <a:solidFill>
                  <a:srgbClr val="374151"/>
                </a:solidFill>
                <a:effectLst/>
                <a:latin typeface="Cambria" panose="02040503050406030204" pitchFamily="18" charset="0"/>
                <a:ea typeface="Cambria" panose="02040503050406030204" pitchFamily="18" charset="0"/>
              </a:rPr>
              <a:t> model using a pickle file for efficient loading and real-time predictions.</a:t>
            </a:r>
          </a:p>
          <a:p>
            <a:pPr algn="l">
              <a:buFont typeface="Arial" panose="020B0604020202020204" pitchFamily="34" charset="0"/>
              <a:buChar char="•"/>
            </a:pPr>
            <a:r>
              <a:rPr lang="en-IN" sz="2000" b="0" i="0" dirty="0">
                <a:solidFill>
                  <a:srgbClr val="374151"/>
                </a:solidFill>
                <a:effectLst/>
                <a:latin typeface="Cambria" panose="02040503050406030204" pitchFamily="18" charset="0"/>
                <a:ea typeface="Cambria" panose="02040503050406030204" pitchFamily="18" charset="0"/>
              </a:rPr>
              <a:t>Created an interactive UI with </a:t>
            </a:r>
            <a:r>
              <a:rPr lang="en-IN" sz="2000" b="0" i="0" dirty="0" err="1">
                <a:solidFill>
                  <a:srgbClr val="374151"/>
                </a:solidFill>
                <a:effectLst/>
                <a:latin typeface="Cambria" panose="02040503050406030204" pitchFamily="18" charset="0"/>
                <a:ea typeface="Cambria" panose="02040503050406030204" pitchFamily="18" charset="0"/>
              </a:rPr>
              <a:t>Streamlit</a:t>
            </a:r>
            <a:r>
              <a:rPr lang="en-IN" sz="2000" b="0" i="0" dirty="0">
                <a:solidFill>
                  <a:srgbClr val="374151"/>
                </a:solidFill>
                <a:effectLst/>
                <a:latin typeface="Cambria" panose="02040503050406030204" pitchFamily="18" charset="0"/>
                <a:ea typeface="Cambria" panose="02040503050406030204" pitchFamily="18" charset="0"/>
              </a:rPr>
              <a:t>, allowing users to input data effortlessly.</a:t>
            </a:r>
          </a:p>
          <a:p>
            <a:pPr algn="l">
              <a:buFont typeface="Arial" panose="020B0604020202020204" pitchFamily="34" charset="0"/>
              <a:buChar char="•"/>
            </a:pPr>
            <a:endParaRPr lang="en-IN" sz="2000" dirty="0">
              <a:solidFill>
                <a:srgbClr val="374151"/>
              </a:solidFill>
              <a:latin typeface="Cambria" panose="02040503050406030204" pitchFamily="18" charset="0"/>
              <a:ea typeface="Cambria" panose="02040503050406030204" pitchFamily="18" charset="0"/>
            </a:endParaRPr>
          </a:p>
          <a:p>
            <a:pPr algn="l">
              <a:buFont typeface="Arial" panose="020B0604020202020204" pitchFamily="34" charset="0"/>
              <a:buChar char="•"/>
            </a:pPr>
            <a:endParaRPr lang="en-IN" sz="2000" dirty="0">
              <a:solidFill>
                <a:srgbClr val="374151"/>
              </a:solidFill>
              <a:latin typeface="Cambria" panose="02040503050406030204" pitchFamily="18" charset="0"/>
              <a:ea typeface="Cambria" panose="02040503050406030204" pitchFamily="18" charset="0"/>
            </a:endParaRPr>
          </a:p>
          <a:p>
            <a:pPr marL="0" indent="0">
              <a:buNone/>
            </a:pPr>
            <a:r>
              <a:rPr lang="en-IN" sz="2000" b="1" i="0" dirty="0">
                <a:solidFill>
                  <a:srgbClr val="1F2328"/>
                </a:solidFill>
                <a:effectLst/>
              </a:rPr>
              <a:t>Link to app: </a:t>
            </a:r>
            <a:r>
              <a:rPr lang="en-IN" sz="2000" b="1" i="0" u="none" strike="noStrike" dirty="0">
                <a:solidFill>
                  <a:srgbClr val="1F2328"/>
                </a:solidFill>
                <a:effectLst/>
                <a:hlinkClick r:id="rId2"/>
              </a:rPr>
              <a:t>https://scooterrentalusersapp.streamlit.app/</a:t>
            </a:r>
            <a:endParaRPr lang="en-IN" sz="2000" b="1" i="0" dirty="0">
              <a:solidFill>
                <a:srgbClr val="1F2328"/>
              </a:solidFill>
              <a:effectLst/>
            </a:endParaRPr>
          </a:p>
          <a:p>
            <a:pPr marL="0" indent="0" algn="l">
              <a:buNone/>
            </a:pPr>
            <a:endParaRPr lang="en-IN" sz="2000" b="0" i="0" dirty="0">
              <a:solidFill>
                <a:srgbClr val="374151"/>
              </a:solidFill>
              <a:effectLst/>
              <a:latin typeface="Cambria" panose="02040503050406030204" pitchFamily="18" charset="0"/>
              <a:ea typeface="Cambria" panose="02040503050406030204" pitchFamily="18" charset="0"/>
            </a:endParaRPr>
          </a:p>
          <a:p>
            <a:pPr marL="0" indent="0">
              <a:buNone/>
            </a:pPr>
            <a:endParaRPr lang="en-IN" dirty="0"/>
          </a:p>
        </p:txBody>
      </p:sp>
      <p:cxnSp>
        <p:nvCxnSpPr>
          <p:cNvPr id="5" name="Straight Connector 4">
            <a:extLst>
              <a:ext uri="{FF2B5EF4-FFF2-40B4-BE49-F238E27FC236}">
                <a16:creationId xmlns:a16="http://schemas.microsoft.com/office/drawing/2014/main" id="{51B4FC5A-C2F8-5D0D-B340-2A742C56F20C}"/>
              </a:ext>
            </a:extLst>
          </p:cNvPr>
          <p:cNvCxnSpPr>
            <a:cxnSpLocks/>
          </p:cNvCxnSpPr>
          <p:nvPr/>
        </p:nvCxnSpPr>
        <p:spPr>
          <a:xfrm>
            <a:off x="609600" y="5600700"/>
            <a:ext cx="10972800" cy="0"/>
          </a:xfrm>
          <a:prstGeom prst="line">
            <a:avLst/>
          </a:prstGeom>
        </p:spPr>
        <p:style>
          <a:lnRef idx="2">
            <a:schemeClr val="dk1"/>
          </a:lnRef>
          <a:fillRef idx="0">
            <a:schemeClr val="dk1"/>
          </a:fillRef>
          <a:effectRef idx="1">
            <a:schemeClr val="dk1"/>
          </a:effectRef>
          <a:fontRef idx="minor">
            <a:schemeClr val="tx1"/>
          </a:fontRef>
        </p:style>
      </p:cxnSp>
      <p:pic>
        <p:nvPicPr>
          <p:cNvPr id="10" name="Picture 9">
            <a:extLst>
              <a:ext uri="{FF2B5EF4-FFF2-40B4-BE49-F238E27FC236}">
                <a16:creationId xmlns:a16="http://schemas.microsoft.com/office/drawing/2014/main" id="{D22EF0BD-25FD-7AC0-6A8E-3EDF9E93C6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05562" y="488668"/>
            <a:ext cx="696475" cy="446707"/>
          </a:xfrm>
          <a:prstGeom prst="rect">
            <a:avLst/>
          </a:prstGeom>
        </p:spPr>
      </p:pic>
    </p:spTree>
    <p:extLst>
      <p:ext uri="{BB962C8B-B14F-4D97-AF65-F5344CB8AC3E}">
        <p14:creationId xmlns:p14="http://schemas.microsoft.com/office/powerpoint/2010/main" val="920145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FF1C861-5081-B56E-C67D-0347842638B3}"/>
              </a:ext>
            </a:extLst>
          </p:cNvPr>
          <p:cNvPicPr>
            <a:picLocks noChangeAspect="1"/>
          </p:cNvPicPr>
          <p:nvPr/>
        </p:nvPicPr>
        <p:blipFill rotWithShape="1">
          <a:blip r:embed="rId2">
            <a:extLst>
              <a:ext uri="{28A0092B-C50C-407E-A947-70E740481C1C}">
                <a14:useLocalDpi xmlns:a14="http://schemas.microsoft.com/office/drawing/2010/main" val="0"/>
              </a:ext>
            </a:extLst>
          </a:blip>
          <a:srcRect t="7172"/>
          <a:stretch/>
        </p:blipFill>
        <p:spPr>
          <a:xfrm>
            <a:off x="868680" y="396240"/>
            <a:ext cx="10454640" cy="606552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7663880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BCAD-2F5D-542D-80ED-19AB0A40105E}"/>
              </a:ext>
            </a:extLst>
          </p:cNvPr>
          <p:cNvSpPr>
            <a:spLocks noGrp="1"/>
          </p:cNvSpPr>
          <p:nvPr>
            <p:ph type="title"/>
          </p:nvPr>
        </p:nvSpPr>
        <p:spPr/>
        <p:txBody>
          <a:bodyPr>
            <a:normAutofit/>
          </a:bodyPr>
          <a:lstStyle/>
          <a:p>
            <a:r>
              <a:rPr lang="en-IN" sz="3600" b="0" i="0" dirty="0">
                <a:solidFill>
                  <a:srgbClr val="374151"/>
                </a:solidFill>
                <a:effectLst/>
                <a:latin typeface="Berlin Sans FB" panose="020E0602020502020306" pitchFamily="34" charset="0"/>
              </a:rPr>
              <a:t>Model deployment using Azure</a:t>
            </a:r>
            <a:endParaRPr lang="en-US" sz="3600" dirty="0"/>
          </a:p>
        </p:txBody>
      </p:sp>
      <p:sp>
        <p:nvSpPr>
          <p:cNvPr id="3" name="Content Placeholder 2">
            <a:extLst>
              <a:ext uri="{FF2B5EF4-FFF2-40B4-BE49-F238E27FC236}">
                <a16:creationId xmlns:a16="http://schemas.microsoft.com/office/drawing/2014/main" id="{D9AA8DCF-0490-04A0-897E-AE0628A4B3F0}"/>
              </a:ext>
            </a:extLst>
          </p:cNvPr>
          <p:cNvSpPr>
            <a:spLocks noGrp="1"/>
          </p:cNvSpPr>
          <p:nvPr>
            <p:ph idx="1"/>
          </p:nvPr>
        </p:nvSpPr>
        <p:spPr/>
        <p:txBody>
          <a:bodyPr/>
          <a:lstStyle/>
          <a:p>
            <a:pPr algn="l"/>
            <a:r>
              <a:rPr lang="en-IN" sz="2000" dirty="0">
                <a:latin typeface="Cambria" panose="02040503050406030204" pitchFamily="18" charset="0"/>
              </a:rPr>
              <a:t>Retrieved raw training and testing datasets from GitHub, seamlessly integrating Azure </a:t>
            </a:r>
            <a:r>
              <a:rPr lang="en-IN" sz="2000" dirty="0" err="1">
                <a:latin typeface="Cambria" panose="02040503050406030204" pitchFamily="18" charset="0"/>
              </a:rPr>
              <a:t>AutoML</a:t>
            </a:r>
            <a:r>
              <a:rPr lang="en-IN" sz="2000" dirty="0">
                <a:latin typeface="Cambria" panose="02040503050406030204" pitchFamily="18" charset="0"/>
              </a:rPr>
              <a:t> services to train data across three regression models. </a:t>
            </a:r>
          </a:p>
          <a:p>
            <a:pPr algn="l"/>
            <a:r>
              <a:rPr lang="en-IN" sz="2000" dirty="0">
                <a:latin typeface="Cambria" panose="02040503050406030204" pitchFamily="18" charset="0"/>
              </a:rPr>
              <a:t>Leveraging Azure's compute instance, created endpoints and deployed APIs for model access. </a:t>
            </a:r>
          </a:p>
          <a:p>
            <a:r>
              <a:rPr lang="en-IN" sz="2000" dirty="0">
                <a:latin typeface="Cambria" panose="02040503050406030204" pitchFamily="18" charset="0"/>
              </a:rPr>
              <a:t>Rigorously tested the deployed model using cloud services like Postman to ensure robust performance and functionality.</a:t>
            </a:r>
          </a:p>
          <a:p>
            <a:r>
              <a:rPr lang="en-IN" sz="2000" dirty="0">
                <a:latin typeface="Cambria" panose="02040503050406030204" pitchFamily="18" charset="0"/>
              </a:rPr>
              <a:t>The deployed API enables convenient remote access, facilitating seamless testing and collaboration among team members.</a:t>
            </a:r>
          </a:p>
          <a:p>
            <a:pPr marL="0" indent="0">
              <a:buNone/>
            </a:pPr>
            <a:br>
              <a:rPr lang="en-IN" sz="2000" dirty="0">
                <a:latin typeface="Cambria" panose="02040503050406030204" pitchFamily="18" charset="0"/>
              </a:rPr>
            </a:br>
            <a:br>
              <a:rPr lang="en-IN" dirty="0"/>
            </a:br>
            <a:endParaRPr lang="en-IN" dirty="0"/>
          </a:p>
          <a:p>
            <a:pPr marL="0" indent="0">
              <a:buNone/>
            </a:pPr>
            <a:endParaRPr lang="en-US" dirty="0"/>
          </a:p>
        </p:txBody>
      </p:sp>
      <p:pic>
        <p:nvPicPr>
          <p:cNvPr id="5" name="Picture 4">
            <a:extLst>
              <a:ext uri="{FF2B5EF4-FFF2-40B4-BE49-F238E27FC236}">
                <a16:creationId xmlns:a16="http://schemas.microsoft.com/office/drawing/2014/main" id="{15198C46-05C0-0C96-59B8-022A78DB40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58350" y="681037"/>
            <a:ext cx="1834993" cy="528994"/>
          </a:xfrm>
          <a:prstGeom prst="rect">
            <a:avLst/>
          </a:prstGeom>
        </p:spPr>
      </p:pic>
      <p:cxnSp>
        <p:nvCxnSpPr>
          <p:cNvPr id="6" name="Straight Connector 5">
            <a:extLst>
              <a:ext uri="{FF2B5EF4-FFF2-40B4-BE49-F238E27FC236}">
                <a16:creationId xmlns:a16="http://schemas.microsoft.com/office/drawing/2014/main" id="{EDB219C0-623D-77C3-9B19-630334776E0D}"/>
              </a:ext>
            </a:extLst>
          </p:cNvPr>
          <p:cNvCxnSpPr>
            <a:cxnSpLocks/>
          </p:cNvCxnSpPr>
          <p:nvPr/>
        </p:nvCxnSpPr>
        <p:spPr>
          <a:xfrm>
            <a:off x="609600" y="5132070"/>
            <a:ext cx="10972800"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524286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78311D-E9B8-7A9E-BE05-32572DDCB1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0" y="714375"/>
            <a:ext cx="9652000" cy="5429250"/>
          </a:xfrm>
          <a:prstGeom prst="rect">
            <a:avLst/>
          </a:prstGeom>
          <a:ln>
            <a:solidFill>
              <a:schemeClr val="tx1"/>
            </a:solidFill>
          </a:ln>
        </p:spPr>
      </p:pic>
    </p:spTree>
    <p:extLst>
      <p:ext uri="{BB962C8B-B14F-4D97-AF65-F5344CB8AC3E}">
        <p14:creationId xmlns:p14="http://schemas.microsoft.com/office/powerpoint/2010/main" val="6711988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B1A8234-9277-4D72-37E6-8C305155A446}"/>
              </a:ext>
            </a:extLst>
          </p:cNvPr>
          <p:cNvSpPr txBox="1"/>
          <p:nvPr/>
        </p:nvSpPr>
        <p:spPr>
          <a:xfrm>
            <a:off x="1588770" y="3255764"/>
            <a:ext cx="4617720" cy="523220"/>
          </a:xfrm>
          <a:prstGeom prst="rect">
            <a:avLst/>
          </a:prstGeom>
          <a:noFill/>
        </p:spPr>
        <p:txBody>
          <a:bodyPr wrap="square" rtlCol="0">
            <a:spAutoFit/>
          </a:bodyPr>
          <a:lstStyle/>
          <a:p>
            <a:r>
              <a:rPr lang="en-IN" sz="2800" b="0" i="0" dirty="0">
                <a:solidFill>
                  <a:srgbClr val="374151"/>
                </a:solidFill>
                <a:effectLst/>
                <a:latin typeface="Berlin Sans FB" panose="020E0602020502020306" pitchFamily="34" charset="0"/>
              </a:rPr>
              <a:t>Thank You</a:t>
            </a:r>
            <a:endParaRPr lang="en-US" sz="2800" dirty="0"/>
          </a:p>
        </p:txBody>
      </p:sp>
    </p:spTree>
    <p:extLst>
      <p:ext uri="{BB962C8B-B14F-4D97-AF65-F5344CB8AC3E}">
        <p14:creationId xmlns:p14="http://schemas.microsoft.com/office/powerpoint/2010/main" val="3522225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85677-428F-0A57-582D-4195C71973F8}"/>
              </a:ext>
            </a:extLst>
          </p:cNvPr>
          <p:cNvSpPr>
            <a:spLocks noGrp="1"/>
          </p:cNvSpPr>
          <p:nvPr>
            <p:ph type="title"/>
          </p:nvPr>
        </p:nvSpPr>
        <p:spPr/>
        <p:txBody>
          <a:bodyPr>
            <a:normAutofit/>
          </a:bodyPr>
          <a:lstStyle/>
          <a:p>
            <a:r>
              <a:rPr lang="en-IN" sz="3200" dirty="0">
                <a:latin typeface="Berlin Sans FB" panose="020E0602020502020306" pitchFamily="34" charset="0"/>
              </a:rPr>
              <a:t>Objective</a:t>
            </a:r>
          </a:p>
        </p:txBody>
      </p:sp>
      <p:sp>
        <p:nvSpPr>
          <p:cNvPr id="3" name="Content Placeholder 2">
            <a:extLst>
              <a:ext uri="{FF2B5EF4-FFF2-40B4-BE49-F238E27FC236}">
                <a16:creationId xmlns:a16="http://schemas.microsoft.com/office/drawing/2014/main" id="{9ED75B4F-0D06-42AF-BBBC-0A0A2CFBBBF9}"/>
              </a:ext>
            </a:extLst>
          </p:cNvPr>
          <p:cNvSpPr>
            <a:spLocks noGrp="1"/>
          </p:cNvSpPr>
          <p:nvPr>
            <p:ph idx="1"/>
          </p:nvPr>
        </p:nvSpPr>
        <p:spPr>
          <a:xfrm>
            <a:off x="838200" y="1754187"/>
            <a:ext cx="10306050" cy="2508250"/>
          </a:xfrm>
        </p:spPr>
        <p:txBody>
          <a:bodyPr>
            <a:normAutofit/>
          </a:bodyPr>
          <a:lstStyle/>
          <a:p>
            <a:pPr algn="just"/>
            <a:r>
              <a:rPr lang="en-IN" sz="2000" dirty="0">
                <a:latin typeface="Cambria" panose="02040503050406030204" pitchFamily="18" charset="0"/>
                <a:ea typeface="Cambria" panose="02040503050406030204" pitchFamily="18" charset="0"/>
              </a:rPr>
              <a:t>In this presentation, I will take you through our end-to-end Machine Learning Operations (</a:t>
            </a:r>
            <a:r>
              <a:rPr lang="en-IN" sz="2000" dirty="0" err="1">
                <a:latin typeface="Cambria" panose="02040503050406030204" pitchFamily="18" charset="0"/>
                <a:ea typeface="Cambria" panose="02040503050406030204" pitchFamily="18" charset="0"/>
              </a:rPr>
              <a:t>MLOps</a:t>
            </a:r>
            <a:r>
              <a:rPr lang="en-IN" sz="2000" dirty="0">
                <a:latin typeface="Cambria" panose="02040503050406030204" pitchFamily="18" charset="0"/>
                <a:ea typeface="Cambria" panose="02040503050406030204" pitchFamily="18" charset="0"/>
              </a:rPr>
              <a:t>) journey, emphasizing a regression problem designed to predict user engagement in a scooter rental platform. </a:t>
            </a:r>
          </a:p>
          <a:p>
            <a:pPr algn="just"/>
            <a:r>
              <a:rPr lang="en-IN" sz="2000" dirty="0">
                <a:latin typeface="Cambria" panose="02040503050406030204" pitchFamily="18" charset="0"/>
                <a:ea typeface="Cambria" panose="02040503050406030204" pitchFamily="18" charset="0"/>
              </a:rPr>
              <a:t>From the initial stages of Exploratory Data Analysis (EDA) to the deployment of a </a:t>
            </a:r>
            <a:r>
              <a:rPr lang="en-IN" sz="2000" dirty="0" err="1">
                <a:latin typeface="Cambria" panose="02040503050406030204" pitchFamily="18" charset="0"/>
                <a:ea typeface="Cambria" panose="02040503050406030204" pitchFamily="18" charset="0"/>
              </a:rPr>
              <a:t>Streamlit</a:t>
            </a:r>
            <a:r>
              <a:rPr lang="en-IN" sz="2000" dirty="0">
                <a:latin typeface="Cambria" panose="02040503050406030204" pitchFamily="18" charset="0"/>
                <a:ea typeface="Cambria" panose="02040503050406030204" pitchFamily="18" charset="0"/>
              </a:rPr>
              <a:t> app, we seamlessly integrated </a:t>
            </a:r>
            <a:r>
              <a:rPr lang="en-IN" sz="2000" dirty="0" err="1">
                <a:latin typeface="Cambria" panose="02040503050406030204" pitchFamily="18" charset="0"/>
                <a:ea typeface="Cambria" panose="02040503050406030204" pitchFamily="18" charset="0"/>
              </a:rPr>
              <a:t>MLOps</a:t>
            </a:r>
            <a:r>
              <a:rPr lang="en-IN" sz="2000" dirty="0">
                <a:latin typeface="Cambria" panose="02040503050406030204" pitchFamily="18" charset="0"/>
                <a:ea typeface="Cambria" panose="02040503050406030204" pitchFamily="18" charset="0"/>
              </a:rPr>
              <a:t> principles at every step, ensuring a robust and scalable solution. Additionally, We harnessed the power of collaborative development on GitHub, emphasizing code review, and collaborative workflows that enriched our project's efficiency and transparency. </a:t>
            </a:r>
          </a:p>
          <a:p>
            <a:endParaRPr lang="en-IN" dirty="0"/>
          </a:p>
        </p:txBody>
      </p:sp>
      <p:cxnSp>
        <p:nvCxnSpPr>
          <p:cNvPr id="6" name="Straight Connector 5">
            <a:extLst>
              <a:ext uri="{FF2B5EF4-FFF2-40B4-BE49-F238E27FC236}">
                <a16:creationId xmlns:a16="http://schemas.microsoft.com/office/drawing/2014/main" id="{6C3884BC-DEA2-78AB-8CF9-A519A473429B}"/>
              </a:ext>
            </a:extLst>
          </p:cNvPr>
          <p:cNvCxnSpPr/>
          <p:nvPr/>
        </p:nvCxnSpPr>
        <p:spPr>
          <a:xfrm>
            <a:off x="628650" y="4933950"/>
            <a:ext cx="10934700"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097101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D8C04-2E26-C18D-567D-CC27AAF9B299}"/>
              </a:ext>
            </a:extLst>
          </p:cNvPr>
          <p:cNvSpPr>
            <a:spLocks noGrp="1"/>
          </p:cNvSpPr>
          <p:nvPr>
            <p:ph type="title"/>
          </p:nvPr>
        </p:nvSpPr>
        <p:spPr>
          <a:xfrm>
            <a:off x="838200" y="516130"/>
            <a:ext cx="2996682" cy="511953"/>
          </a:xfrm>
        </p:spPr>
        <p:txBody>
          <a:bodyPr>
            <a:noAutofit/>
          </a:bodyPr>
          <a:lstStyle/>
          <a:p>
            <a:r>
              <a:rPr lang="en-IN" sz="3200" dirty="0">
                <a:latin typeface="Berlin Sans FB" panose="020E0602020502020306" pitchFamily="34" charset="0"/>
              </a:rPr>
              <a:t>Workflow</a:t>
            </a:r>
          </a:p>
        </p:txBody>
      </p:sp>
      <p:sp>
        <p:nvSpPr>
          <p:cNvPr id="3" name="Content Placeholder 2">
            <a:extLst>
              <a:ext uri="{FF2B5EF4-FFF2-40B4-BE49-F238E27FC236}">
                <a16:creationId xmlns:a16="http://schemas.microsoft.com/office/drawing/2014/main" id="{5D051D7D-38E9-66B3-1D71-2E3427E49E61}"/>
              </a:ext>
            </a:extLst>
          </p:cNvPr>
          <p:cNvSpPr>
            <a:spLocks noGrp="1"/>
          </p:cNvSpPr>
          <p:nvPr>
            <p:ph idx="1"/>
          </p:nvPr>
        </p:nvSpPr>
        <p:spPr>
          <a:xfrm>
            <a:off x="838200" y="1343608"/>
            <a:ext cx="7046167" cy="3750906"/>
          </a:xfrm>
        </p:spPr>
        <p:txBody>
          <a:bodyPr/>
          <a:lstStyle/>
          <a:p>
            <a:r>
              <a:rPr lang="en-IN" sz="2400" dirty="0">
                <a:latin typeface="Cambria" panose="02040503050406030204" pitchFamily="18" charset="0"/>
                <a:ea typeface="Cambria" panose="02040503050406030204" pitchFamily="18" charset="0"/>
              </a:rPr>
              <a:t>Created GitHub Repository</a:t>
            </a:r>
          </a:p>
          <a:p>
            <a:r>
              <a:rPr lang="en-IN" sz="2400" dirty="0">
                <a:latin typeface="Cambria" panose="02040503050406030204" pitchFamily="18" charset="0"/>
                <a:ea typeface="Cambria" panose="02040503050406030204" pitchFamily="18" charset="0"/>
              </a:rPr>
              <a:t>New environment for end to end flow</a:t>
            </a:r>
          </a:p>
          <a:p>
            <a:r>
              <a:rPr lang="en-IN" sz="2400" dirty="0">
                <a:latin typeface="Cambria" panose="02040503050406030204" pitchFamily="18" charset="0"/>
                <a:ea typeface="Cambria" panose="02040503050406030204" pitchFamily="18" charset="0"/>
              </a:rPr>
              <a:t>Exploratory data analysis and data pre processing.</a:t>
            </a:r>
          </a:p>
          <a:p>
            <a:r>
              <a:rPr lang="en-IN" sz="2400" dirty="0">
                <a:latin typeface="Cambria" panose="02040503050406030204" pitchFamily="18" charset="0"/>
                <a:ea typeface="Cambria" panose="02040503050406030204" pitchFamily="18" charset="0"/>
              </a:rPr>
              <a:t>Created pipeline </a:t>
            </a:r>
          </a:p>
          <a:p>
            <a:r>
              <a:rPr lang="en-IN" sz="2400" dirty="0" err="1">
                <a:latin typeface="Cambria" panose="02040503050406030204" pitchFamily="18" charset="0"/>
                <a:ea typeface="Cambria" panose="02040503050406030204" pitchFamily="18" charset="0"/>
              </a:rPr>
              <a:t>Mlflow</a:t>
            </a:r>
            <a:r>
              <a:rPr lang="en-IN" sz="2400" dirty="0">
                <a:latin typeface="Cambria" panose="02040503050406030204" pitchFamily="18" charset="0"/>
                <a:ea typeface="Cambria" panose="02040503050406030204" pitchFamily="18" charset="0"/>
              </a:rPr>
              <a:t> tracking</a:t>
            </a:r>
          </a:p>
          <a:p>
            <a:r>
              <a:rPr lang="en-IN" sz="2400" dirty="0">
                <a:latin typeface="Cambria" panose="02040503050406030204" pitchFamily="18" charset="0"/>
                <a:ea typeface="Cambria" panose="02040503050406030204" pitchFamily="18" charset="0"/>
              </a:rPr>
              <a:t>Best model selection</a:t>
            </a:r>
          </a:p>
          <a:p>
            <a:r>
              <a:rPr lang="en-IN" sz="2400" dirty="0">
                <a:latin typeface="Cambria" panose="02040503050406030204" pitchFamily="18" charset="0"/>
                <a:ea typeface="Cambria" panose="02040503050406030204" pitchFamily="18" charset="0"/>
              </a:rPr>
              <a:t>Webapp development</a:t>
            </a:r>
          </a:p>
          <a:p>
            <a:r>
              <a:rPr lang="en-IN" sz="2400" dirty="0">
                <a:latin typeface="Cambria" panose="02040503050406030204" pitchFamily="18" charset="0"/>
                <a:ea typeface="Cambria" panose="02040503050406030204" pitchFamily="18" charset="0"/>
              </a:rPr>
              <a:t>Model deployment</a:t>
            </a:r>
          </a:p>
          <a:p>
            <a:endParaRPr lang="en-IN" dirty="0"/>
          </a:p>
          <a:p>
            <a:pPr marL="0" indent="0">
              <a:buNone/>
            </a:pPr>
            <a:endParaRPr lang="en-IN" dirty="0"/>
          </a:p>
        </p:txBody>
      </p:sp>
      <p:cxnSp>
        <p:nvCxnSpPr>
          <p:cNvPr id="5" name="Straight Connector 4">
            <a:extLst>
              <a:ext uri="{FF2B5EF4-FFF2-40B4-BE49-F238E27FC236}">
                <a16:creationId xmlns:a16="http://schemas.microsoft.com/office/drawing/2014/main" id="{6E194B72-E378-89E9-0A31-A20825695BC0}"/>
              </a:ext>
            </a:extLst>
          </p:cNvPr>
          <p:cNvCxnSpPr/>
          <p:nvPr/>
        </p:nvCxnSpPr>
        <p:spPr>
          <a:xfrm>
            <a:off x="699796" y="5738327"/>
            <a:ext cx="10748865" cy="0"/>
          </a:xfrm>
          <a:prstGeom prst="line">
            <a:avLst/>
          </a:prstGeom>
        </p:spPr>
        <p:style>
          <a:lnRef idx="2">
            <a:schemeClr val="dk1"/>
          </a:lnRef>
          <a:fillRef idx="0">
            <a:schemeClr val="dk1"/>
          </a:fillRef>
          <a:effectRef idx="1">
            <a:schemeClr val="dk1"/>
          </a:effectRef>
          <a:fontRef idx="minor">
            <a:schemeClr val="tx1"/>
          </a:fontRef>
        </p:style>
      </p:cxnSp>
      <p:sp>
        <p:nvSpPr>
          <p:cNvPr id="6" name="Rectangle: Rounded Corners 5">
            <a:extLst>
              <a:ext uri="{FF2B5EF4-FFF2-40B4-BE49-F238E27FC236}">
                <a16:creationId xmlns:a16="http://schemas.microsoft.com/office/drawing/2014/main" id="{2B5380F1-DE7D-06E0-EE5E-00168DABB993}"/>
              </a:ext>
            </a:extLst>
          </p:cNvPr>
          <p:cNvSpPr/>
          <p:nvPr/>
        </p:nvSpPr>
        <p:spPr>
          <a:xfrm>
            <a:off x="9041363" y="503852"/>
            <a:ext cx="2286000" cy="690465"/>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Development</a:t>
            </a:r>
          </a:p>
        </p:txBody>
      </p:sp>
      <p:sp>
        <p:nvSpPr>
          <p:cNvPr id="7" name="Rectangle: Rounded Corners 6">
            <a:extLst>
              <a:ext uri="{FF2B5EF4-FFF2-40B4-BE49-F238E27FC236}">
                <a16:creationId xmlns:a16="http://schemas.microsoft.com/office/drawing/2014/main" id="{CE1CA975-AB01-606F-FAC0-299576788719}"/>
              </a:ext>
            </a:extLst>
          </p:cNvPr>
          <p:cNvSpPr/>
          <p:nvPr/>
        </p:nvSpPr>
        <p:spPr>
          <a:xfrm>
            <a:off x="9067800" y="1590869"/>
            <a:ext cx="2286000" cy="690465"/>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Collaboration</a:t>
            </a:r>
          </a:p>
        </p:txBody>
      </p:sp>
      <p:sp>
        <p:nvSpPr>
          <p:cNvPr id="8" name="Rectangle: Rounded Corners 7">
            <a:extLst>
              <a:ext uri="{FF2B5EF4-FFF2-40B4-BE49-F238E27FC236}">
                <a16:creationId xmlns:a16="http://schemas.microsoft.com/office/drawing/2014/main" id="{0446F079-BB53-1230-CD0A-32FED3CA89A4}"/>
              </a:ext>
            </a:extLst>
          </p:cNvPr>
          <p:cNvSpPr/>
          <p:nvPr/>
        </p:nvSpPr>
        <p:spPr>
          <a:xfrm>
            <a:off x="9067800" y="2743199"/>
            <a:ext cx="2286000" cy="690465"/>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Tracking</a:t>
            </a:r>
          </a:p>
        </p:txBody>
      </p:sp>
      <p:sp>
        <p:nvSpPr>
          <p:cNvPr id="9" name="Rectangle: Rounded Corners 8">
            <a:extLst>
              <a:ext uri="{FF2B5EF4-FFF2-40B4-BE49-F238E27FC236}">
                <a16:creationId xmlns:a16="http://schemas.microsoft.com/office/drawing/2014/main" id="{4031DA43-8311-D44F-55ED-7EE3B522E396}"/>
              </a:ext>
            </a:extLst>
          </p:cNvPr>
          <p:cNvSpPr/>
          <p:nvPr/>
        </p:nvSpPr>
        <p:spPr>
          <a:xfrm>
            <a:off x="9041363" y="3904859"/>
            <a:ext cx="2286000" cy="690465"/>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Deployment</a:t>
            </a:r>
          </a:p>
        </p:txBody>
      </p:sp>
      <p:sp>
        <p:nvSpPr>
          <p:cNvPr id="10" name="Arrow: Down 9">
            <a:extLst>
              <a:ext uri="{FF2B5EF4-FFF2-40B4-BE49-F238E27FC236}">
                <a16:creationId xmlns:a16="http://schemas.microsoft.com/office/drawing/2014/main" id="{07C6FD52-0817-2F46-6BCB-6A708579BF91}"/>
              </a:ext>
            </a:extLst>
          </p:cNvPr>
          <p:cNvSpPr/>
          <p:nvPr/>
        </p:nvSpPr>
        <p:spPr>
          <a:xfrm>
            <a:off x="10161037" y="1194317"/>
            <a:ext cx="177281" cy="326573"/>
          </a:xfrm>
          <a:prstGeom prst="down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Down 10">
            <a:extLst>
              <a:ext uri="{FF2B5EF4-FFF2-40B4-BE49-F238E27FC236}">
                <a16:creationId xmlns:a16="http://schemas.microsoft.com/office/drawing/2014/main" id="{82112E57-0867-46FA-EAEB-51755425D82E}"/>
              </a:ext>
            </a:extLst>
          </p:cNvPr>
          <p:cNvSpPr/>
          <p:nvPr/>
        </p:nvSpPr>
        <p:spPr>
          <a:xfrm>
            <a:off x="10136156" y="2290665"/>
            <a:ext cx="177281" cy="326573"/>
          </a:xfrm>
          <a:prstGeom prst="down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Down 11">
            <a:extLst>
              <a:ext uri="{FF2B5EF4-FFF2-40B4-BE49-F238E27FC236}">
                <a16:creationId xmlns:a16="http://schemas.microsoft.com/office/drawing/2014/main" id="{44868306-64D1-5C47-5D61-F67CE9863156}"/>
              </a:ext>
            </a:extLst>
          </p:cNvPr>
          <p:cNvSpPr/>
          <p:nvPr/>
        </p:nvSpPr>
        <p:spPr>
          <a:xfrm>
            <a:off x="10122159" y="3442996"/>
            <a:ext cx="177281" cy="326573"/>
          </a:xfrm>
          <a:prstGeom prst="down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00202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0B513-1CA6-AFCB-1A31-9C2B0A5084C0}"/>
              </a:ext>
            </a:extLst>
          </p:cNvPr>
          <p:cNvSpPr>
            <a:spLocks noGrp="1"/>
          </p:cNvSpPr>
          <p:nvPr>
            <p:ph type="title"/>
          </p:nvPr>
        </p:nvSpPr>
        <p:spPr>
          <a:xfrm>
            <a:off x="718185" y="212723"/>
            <a:ext cx="2025015" cy="933450"/>
          </a:xfrm>
        </p:spPr>
        <p:txBody>
          <a:bodyPr>
            <a:normAutofit/>
          </a:bodyPr>
          <a:lstStyle/>
          <a:p>
            <a:r>
              <a:rPr lang="en-IN" sz="2800" dirty="0">
                <a:latin typeface="Berlin Sans FB" panose="020E0602020502020306" pitchFamily="34" charset="0"/>
              </a:rPr>
              <a:t>GitHub</a:t>
            </a:r>
          </a:p>
        </p:txBody>
      </p:sp>
      <p:sp>
        <p:nvSpPr>
          <p:cNvPr id="3" name="Content Placeholder 2">
            <a:extLst>
              <a:ext uri="{FF2B5EF4-FFF2-40B4-BE49-F238E27FC236}">
                <a16:creationId xmlns:a16="http://schemas.microsoft.com/office/drawing/2014/main" id="{5909C526-C936-09BE-FD7C-ABBADA587975}"/>
              </a:ext>
            </a:extLst>
          </p:cNvPr>
          <p:cNvSpPr>
            <a:spLocks noGrp="1"/>
          </p:cNvSpPr>
          <p:nvPr>
            <p:ph idx="1"/>
          </p:nvPr>
        </p:nvSpPr>
        <p:spPr>
          <a:xfrm>
            <a:off x="501014" y="1436211"/>
            <a:ext cx="11372851" cy="3324861"/>
          </a:xfrm>
        </p:spPr>
        <p:txBody>
          <a:bodyPr>
            <a:normAutofit/>
          </a:bodyPr>
          <a:lstStyle/>
          <a:p>
            <a:pPr algn="just"/>
            <a:r>
              <a:rPr lang="en-IN" sz="1700" b="1" dirty="0">
                <a:latin typeface="Cambria" panose="02040503050406030204" pitchFamily="18" charset="0"/>
                <a:ea typeface="Cambria" panose="02040503050406030204" pitchFamily="18" charset="0"/>
              </a:rPr>
              <a:t>Repository Setup</a:t>
            </a:r>
            <a:r>
              <a:rPr lang="en-IN" sz="1700" dirty="0">
                <a:latin typeface="Cambria" panose="02040503050406030204" pitchFamily="18" charset="0"/>
                <a:ea typeface="Cambria" panose="02040503050406030204" pitchFamily="18" charset="0"/>
              </a:rPr>
              <a:t>: </a:t>
            </a:r>
            <a:r>
              <a:rPr lang="en-IN" sz="1700" b="0" i="0" dirty="0">
                <a:effectLst/>
                <a:latin typeface="Cambria" panose="02040503050406030204" pitchFamily="18" charset="0"/>
                <a:ea typeface="Cambria" panose="02040503050406030204" pitchFamily="18" charset="0"/>
              </a:rPr>
              <a:t>Established GitHub repository with a requirements.txt file for consistent local environment setup.</a:t>
            </a:r>
          </a:p>
          <a:p>
            <a:pPr algn="just"/>
            <a:r>
              <a:rPr lang="en-IN" sz="1700" b="1" dirty="0">
                <a:latin typeface="Cambria" panose="02040503050406030204" pitchFamily="18" charset="0"/>
                <a:ea typeface="Cambria" panose="02040503050406030204" pitchFamily="18" charset="0"/>
              </a:rPr>
              <a:t>Team Member Forks</a:t>
            </a:r>
            <a:r>
              <a:rPr lang="en-IN" sz="1700" dirty="0">
                <a:latin typeface="Cambria" panose="02040503050406030204" pitchFamily="18" charset="0"/>
                <a:ea typeface="Cambria" panose="02040503050406030204" pitchFamily="18" charset="0"/>
              </a:rPr>
              <a:t>: Team members forked the repository to their GitHub accounts.</a:t>
            </a:r>
          </a:p>
          <a:p>
            <a:pPr algn="just"/>
            <a:r>
              <a:rPr lang="en-IN" sz="1700" b="1" dirty="0">
                <a:latin typeface="Cambria" panose="02040503050406030204" pitchFamily="18" charset="0"/>
                <a:ea typeface="Cambria" panose="02040503050406030204" pitchFamily="18" charset="0"/>
              </a:rPr>
              <a:t>Local Cloning</a:t>
            </a:r>
            <a:r>
              <a:rPr lang="en-IN" sz="1700" dirty="0">
                <a:latin typeface="Cambria" panose="02040503050406030204" pitchFamily="18" charset="0"/>
                <a:ea typeface="Cambria" panose="02040503050406030204" pitchFamily="18" charset="0"/>
              </a:rPr>
              <a:t>: Cloned the forked repository to individual local devices.</a:t>
            </a:r>
          </a:p>
          <a:p>
            <a:pPr algn="just"/>
            <a:r>
              <a:rPr lang="en-IN" sz="1700" b="1" dirty="0">
                <a:latin typeface="Cambria" panose="02040503050406030204" pitchFamily="18" charset="0"/>
                <a:ea typeface="Cambria" panose="02040503050406030204" pitchFamily="18" charset="0"/>
              </a:rPr>
              <a:t>Concurrent Development</a:t>
            </a:r>
            <a:r>
              <a:rPr lang="en-IN" sz="1700" dirty="0">
                <a:latin typeface="Cambria" panose="02040503050406030204" pitchFamily="18" charset="0"/>
                <a:ea typeface="Cambria" panose="02040503050406030204" pitchFamily="18" charset="0"/>
              </a:rPr>
              <a:t>: Simultaneously worked on different project aspects.</a:t>
            </a:r>
          </a:p>
          <a:p>
            <a:pPr algn="just"/>
            <a:r>
              <a:rPr lang="en-IN" sz="1700" b="1" dirty="0">
                <a:latin typeface="Cambria" panose="02040503050406030204" pitchFamily="18" charset="0"/>
                <a:ea typeface="Cambria" panose="02040503050406030204" pitchFamily="18" charset="0"/>
              </a:rPr>
              <a:t>Collaboration</a:t>
            </a:r>
            <a:r>
              <a:rPr lang="en-IN" sz="1700" dirty="0">
                <a:latin typeface="Cambria" panose="02040503050406030204" pitchFamily="18" charset="0"/>
                <a:ea typeface="Cambria" panose="02040503050406030204" pitchFamily="18" charset="0"/>
              </a:rPr>
              <a:t>: Utilized GitHub features for communication, issues, and pull requests.</a:t>
            </a:r>
          </a:p>
          <a:p>
            <a:pPr algn="just"/>
            <a:r>
              <a:rPr lang="en-IN" sz="1700" b="1" dirty="0">
                <a:latin typeface="Cambria" panose="02040503050406030204" pitchFamily="18" charset="0"/>
                <a:ea typeface="Cambria" panose="02040503050406030204" pitchFamily="18" charset="0"/>
              </a:rPr>
              <a:t>Merging</a:t>
            </a:r>
            <a:r>
              <a:rPr lang="en-IN" sz="1700" dirty="0">
                <a:latin typeface="Cambria" panose="02040503050406030204" pitchFamily="18" charset="0"/>
                <a:ea typeface="Cambria" panose="02040503050406030204" pitchFamily="18" charset="0"/>
              </a:rPr>
              <a:t>: Merged individual contributions seamlessly into the main branch.</a:t>
            </a:r>
          </a:p>
          <a:p>
            <a:endParaRPr lang="en-IN" sz="1800" dirty="0">
              <a:latin typeface="Cambria" panose="02040503050406030204" pitchFamily="18" charset="0"/>
              <a:ea typeface="Cambria" panose="02040503050406030204" pitchFamily="18" charset="0"/>
            </a:endParaRPr>
          </a:p>
          <a:p>
            <a:pPr marL="0" indent="0">
              <a:buNone/>
            </a:pPr>
            <a:r>
              <a:rPr lang="en-IN" sz="1800" b="1" dirty="0">
                <a:latin typeface="Cambria" panose="02040503050406030204" pitchFamily="18" charset="0"/>
                <a:ea typeface="Cambria" panose="02040503050406030204" pitchFamily="18" charset="0"/>
                <a:hlinkClick r:id="rId2"/>
              </a:rPr>
              <a:t>GitHub</a:t>
            </a:r>
            <a:endParaRPr lang="en-IN" sz="1800" b="1" dirty="0">
              <a:latin typeface="Cambria" panose="02040503050406030204" pitchFamily="18" charset="0"/>
              <a:ea typeface="Cambria" panose="02040503050406030204" pitchFamily="18" charset="0"/>
            </a:endParaRPr>
          </a:p>
          <a:p>
            <a:endParaRPr lang="en-IN" sz="1800" dirty="0">
              <a:latin typeface="Cambria" panose="02040503050406030204" pitchFamily="18" charset="0"/>
              <a:ea typeface="Cambria" panose="02040503050406030204" pitchFamily="18" charset="0"/>
            </a:endParaRPr>
          </a:p>
          <a:p>
            <a:endParaRPr lang="en-IN" sz="1800" dirty="0">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5C217CE4-FD74-F631-E44E-6B7B2608AF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83131" y="521492"/>
            <a:ext cx="541338" cy="541338"/>
          </a:xfrm>
          <a:prstGeom prst="rect">
            <a:avLst/>
          </a:prstGeom>
        </p:spPr>
      </p:pic>
      <p:cxnSp>
        <p:nvCxnSpPr>
          <p:cNvPr id="11" name="Straight Connector 10">
            <a:extLst>
              <a:ext uri="{FF2B5EF4-FFF2-40B4-BE49-F238E27FC236}">
                <a16:creationId xmlns:a16="http://schemas.microsoft.com/office/drawing/2014/main" id="{DFF839E7-20EA-750D-5FED-C302CAEB321F}"/>
              </a:ext>
            </a:extLst>
          </p:cNvPr>
          <p:cNvCxnSpPr/>
          <p:nvPr/>
        </p:nvCxnSpPr>
        <p:spPr>
          <a:xfrm>
            <a:off x="594360" y="4844415"/>
            <a:ext cx="10572750"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678778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20F3B955-0311-40A7-B30D-1272EF04F08C}"/>
              </a:ext>
            </a:extLst>
          </p:cNvPr>
          <p:cNvCxnSpPr>
            <a:cxnSpLocks/>
          </p:cNvCxnSpPr>
          <p:nvPr/>
        </p:nvCxnSpPr>
        <p:spPr>
          <a:xfrm>
            <a:off x="6096000" y="194310"/>
            <a:ext cx="0" cy="6515100"/>
          </a:xfrm>
          <a:prstGeom prst="line">
            <a:avLst/>
          </a:prstGeom>
        </p:spPr>
        <p:style>
          <a:lnRef idx="2">
            <a:schemeClr val="dk1"/>
          </a:lnRef>
          <a:fillRef idx="0">
            <a:schemeClr val="dk1"/>
          </a:fillRef>
          <a:effectRef idx="1">
            <a:schemeClr val="dk1"/>
          </a:effectRef>
          <a:fontRef idx="minor">
            <a:schemeClr val="tx1"/>
          </a:fontRef>
        </p:style>
      </p:cxnSp>
      <p:pic>
        <p:nvPicPr>
          <p:cNvPr id="6" name="Picture 5">
            <a:extLst>
              <a:ext uri="{FF2B5EF4-FFF2-40B4-BE49-F238E27FC236}">
                <a16:creationId xmlns:a16="http://schemas.microsoft.com/office/drawing/2014/main" id="{98165922-8357-487E-4D4D-76C4D0B8523C}"/>
              </a:ext>
            </a:extLst>
          </p:cNvPr>
          <p:cNvPicPr>
            <a:picLocks noChangeAspect="1"/>
          </p:cNvPicPr>
          <p:nvPr/>
        </p:nvPicPr>
        <p:blipFill rotWithShape="1">
          <a:blip r:embed="rId2">
            <a:extLst>
              <a:ext uri="{28A0092B-C50C-407E-A947-70E740481C1C}">
                <a14:useLocalDpi xmlns:a14="http://schemas.microsoft.com/office/drawing/2010/main" val="0"/>
              </a:ext>
            </a:extLst>
          </a:blip>
          <a:srcRect l="17306" t="9605" r="17188" b="20583"/>
          <a:stretch/>
        </p:blipFill>
        <p:spPr>
          <a:xfrm>
            <a:off x="233267" y="194310"/>
            <a:ext cx="5561044" cy="3108307"/>
          </a:xfrm>
          <a:prstGeom prst="rect">
            <a:avLst/>
          </a:prstGeom>
        </p:spPr>
      </p:pic>
      <p:pic>
        <p:nvPicPr>
          <p:cNvPr id="8" name="Picture 7">
            <a:extLst>
              <a:ext uri="{FF2B5EF4-FFF2-40B4-BE49-F238E27FC236}">
                <a16:creationId xmlns:a16="http://schemas.microsoft.com/office/drawing/2014/main" id="{A00AE959-AAAE-5DFD-3584-35E612A5FF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67" y="3526138"/>
            <a:ext cx="5561042" cy="3249101"/>
          </a:xfrm>
          <a:prstGeom prst="rect">
            <a:avLst/>
          </a:prstGeom>
        </p:spPr>
      </p:pic>
      <p:pic>
        <p:nvPicPr>
          <p:cNvPr id="11" name="Picture 10">
            <a:extLst>
              <a:ext uri="{FF2B5EF4-FFF2-40B4-BE49-F238E27FC236}">
                <a16:creationId xmlns:a16="http://schemas.microsoft.com/office/drawing/2014/main" id="{DA452A49-538D-B57D-2C51-CB944360D8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6242" y="148590"/>
            <a:ext cx="5603790" cy="3154027"/>
          </a:xfrm>
          <a:prstGeom prst="rect">
            <a:avLst/>
          </a:prstGeom>
        </p:spPr>
      </p:pic>
      <p:pic>
        <p:nvPicPr>
          <p:cNvPr id="13" name="Picture 12">
            <a:extLst>
              <a:ext uri="{FF2B5EF4-FFF2-40B4-BE49-F238E27FC236}">
                <a16:creationId xmlns:a16="http://schemas.microsoft.com/office/drawing/2014/main" id="{792161FA-1F50-3642-4D84-0DD275709B9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43838" y="3511172"/>
            <a:ext cx="5636192" cy="3249101"/>
          </a:xfrm>
          <a:prstGeom prst="rect">
            <a:avLst/>
          </a:prstGeom>
        </p:spPr>
      </p:pic>
    </p:spTree>
    <p:extLst>
      <p:ext uri="{BB962C8B-B14F-4D97-AF65-F5344CB8AC3E}">
        <p14:creationId xmlns:p14="http://schemas.microsoft.com/office/powerpoint/2010/main" val="1202148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94D36-227C-1316-9322-39489EA3E3FD}"/>
              </a:ext>
            </a:extLst>
          </p:cNvPr>
          <p:cNvSpPr>
            <a:spLocks noGrp="1"/>
          </p:cNvSpPr>
          <p:nvPr>
            <p:ph type="title"/>
          </p:nvPr>
        </p:nvSpPr>
        <p:spPr>
          <a:xfrm>
            <a:off x="838200" y="365126"/>
            <a:ext cx="7932576" cy="810532"/>
          </a:xfrm>
        </p:spPr>
        <p:txBody>
          <a:bodyPr>
            <a:normAutofit/>
          </a:bodyPr>
          <a:lstStyle/>
          <a:p>
            <a:r>
              <a:rPr lang="en-IN" sz="3200" b="0" i="0" dirty="0">
                <a:solidFill>
                  <a:srgbClr val="374151"/>
                </a:solidFill>
                <a:effectLst/>
                <a:latin typeface="Berlin Sans FB" panose="020E0602020502020306" pitchFamily="34" charset="0"/>
              </a:rPr>
              <a:t>Data Exploration and Preprocessing Pipeline</a:t>
            </a:r>
            <a:endParaRPr lang="en-IN" sz="3200" dirty="0">
              <a:latin typeface="Berlin Sans FB" panose="020E0602020502020306" pitchFamily="34" charset="0"/>
            </a:endParaRPr>
          </a:p>
        </p:txBody>
      </p:sp>
      <p:sp>
        <p:nvSpPr>
          <p:cNvPr id="3" name="Content Placeholder 2">
            <a:extLst>
              <a:ext uri="{FF2B5EF4-FFF2-40B4-BE49-F238E27FC236}">
                <a16:creationId xmlns:a16="http://schemas.microsoft.com/office/drawing/2014/main" id="{02B540EB-C467-DE75-B764-2CF17DA6D53E}"/>
              </a:ext>
            </a:extLst>
          </p:cNvPr>
          <p:cNvSpPr>
            <a:spLocks noGrp="1"/>
          </p:cNvSpPr>
          <p:nvPr>
            <p:ph idx="1"/>
          </p:nvPr>
        </p:nvSpPr>
        <p:spPr>
          <a:xfrm>
            <a:off x="838200" y="1520891"/>
            <a:ext cx="10515600" cy="3256382"/>
          </a:xfrm>
        </p:spPr>
        <p:txBody>
          <a:bodyPr>
            <a:normAutofit/>
          </a:bodyPr>
          <a:lstStyle/>
          <a:p>
            <a:r>
              <a:rPr lang="en-IN" sz="2000" dirty="0">
                <a:latin typeface="Cambria" panose="02040503050406030204" pitchFamily="18" charset="0"/>
                <a:ea typeface="Cambria" panose="02040503050406030204" pitchFamily="18" charset="0"/>
              </a:rPr>
              <a:t>Segregated Numeric and Categorical Features</a:t>
            </a:r>
          </a:p>
          <a:p>
            <a:r>
              <a:rPr lang="en-IN" sz="2000" dirty="0">
                <a:latin typeface="Cambria" panose="02040503050406030204" pitchFamily="18" charset="0"/>
                <a:ea typeface="Cambria" panose="02040503050406030204" pitchFamily="18" charset="0"/>
              </a:rPr>
              <a:t>Two separate pipelines are defined for numeric and categorical features. For numeric features, missing values are imputed using the median and then scaled using </a:t>
            </a:r>
            <a:r>
              <a:rPr lang="en-IN" sz="2000" dirty="0" err="1">
                <a:latin typeface="Cambria" panose="02040503050406030204" pitchFamily="18" charset="0"/>
                <a:ea typeface="Cambria" panose="02040503050406030204" pitchFamily="18" charset="0"/>
              </a:rPr>
              <a:t>StandardScaler</a:t>
            </a:r>
            <a:r>
              <a:rPr lang="en-IN" sz="2000" dirty="0">
                <a:latin typeface="Cambria" panose="02040503050406030204" pitchFamily="18" charset="0"/>
                <a:ea typeface="Cambria" panose="02040503050406030204" pitchFamily="18" charset="0"/>
              </a:rPr>
              <a:t>. For categorical features, missing values are imputed using the most frequent value, and one-hot encoding is applied </a:t>
            </a:r>
          </a:p>
          <a:p>
            <a:r>
              <a:rPr lang="en-IN" sz="2000" dirty="0">
                <a:latin typeface="Cambria" panose="02040503050406030204" pitchFamily="18" charset="0"/>
                <a:ea typeface="Cambria" panose="02040503050406030204" pitchFamily="18" charset="0"/>
              </a:rPr>
              <a:t>The Column Transformer is used to combine the numeric and categorical transformers. It specifies that the numeric transformer should be applied to numeric features, and the categorical transformer should be applied to categorical features.</a:t>
            </a:r>
          </a:p>
          <a:p>
            <a:r>
              <a:rPr lang="en-IN" sz="2000" dirty="0">
                <a:latin typeface="Cambria" panose="02040503050406030204" pitchFamily="18" charset="0"/>
                <a:ea typeface="Cambria" panose="02040503050406030204" pitchFamily="18" charset="0"/>
              </a:rPr>
              <a:t>Finally, a complete pipeline is created, which applies Column Transformer to the input data.</a:t>
            </a:r>
          </a:p>
        </p:txBody>
      </p:sp>
      <p:cxnSp>
        <p:nvCxnSpPr>
          <p:cNvPr id="5" name="Straight Connector 4">
            <a:extLst>
              <a:ext uri="{FF2B5EF4-FFF2-40B4-BE49-F238E27FC236}">
                <a16:creationId xmlns:a16="http://schemas.microsoft.com/office/drawing/2014/main" id="{5247959C-12E7-387F-8DBB-7C7E4F1E44D8}"/>
              </a:ext>
            </a:extLst>
          </p:cNvPr>
          <p:cNvCxnSpPr/>
          <p:nvPr/>
        </p:nvCxnSpPr>
        <p:spPr>
          <a:xfrm>
            <a:off x="709127" y="5477069"/>
            <a:ext cx="10543591" cy="0"/>
          </a:xfrm>
          <a:prstGeom prst="line">
            <a:avLst/>
          </a:prstGeom>
        </p:spPr>
        <p:style>
          <a:lnRef idx="2">
            <a:schemeClr val="dk1"/>
          </a:lnRef>
          <a:fillRef idx="0">
            <a:schemeClr val="dk1"/>
          </a:fillRef>
          <a:effectRef idx="1">
            <a:schemeClr val="dk1"/>
          </a:effectRef>
          <a:fontRef idx="minor">
            <a:schemeClr val="tx1"/>
          </a:fontRef>
        </p:style>
      </p:cxnSp>
      <p:pic>
        <p:nvPicPr>
          <p:cNvPr id="7" name="Picture 6">
            <a:extLst>
              <a:ext uri="{FF2B5EF4-FFF2-40B4-BE49-F238E27FC236}">
                <a16:creationId xmlns:a16="http://schemas.microsoft.com/office/drawing/2014/main" id="{DF0E5336-93AC-B677-FC3E-4326A7AD8CDD}"/>
              </a:ext>
            </a:extLst>
          </p:cNvPr>
          <p:cNvPicPr>
            <a:picLocks noChangeAspect="1"/>
          </p:cNvPicPr>
          <p:nvPr/>
        </p:nvPicPr>
        <p:blipFill rotWithShape="1">
          <a:blip r:embed="rId2">
            <a:extLst>
              <a:ext uri="{28A0092B-C50C-407E-A947-70E740481C1C}">
                <a14:useLocalDpi xmlns:a14="http://schemas.microsoft.com/office/drawing/2010/main" val="0"/>
              </a:ext>
            </a:extLst>
          </a:blip>
          <a:srcRect l="17467" t="20197" r="18996" b="19760"/>
          <a:stretch/>
        </p:blipFill>
        <p:spPr>
          <a:xfrm>
            <a:off x="10636896" y="365908"/>
            <a:ext cx="856863" cy="809750"/>
          </a:xfrm>
          <a:prstGeom prst="rect">
            <a:avLst/>
          </a:prstGeom>
        </p:spPr>
      </p:pic>
    </p:spTree>
    <p:extLst>
      <p:ext uri="{BB962C8B-B14F-4D97-AF65-F5344CB8AC3E}">
        <p14:creationId xmlns:p14="http://schemas.microsoft.com/office/powerpoint/2010/main" val="1652420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3DC69-E97F-6782-3712-D91D7457B659}"/>
              </a:ext>
            </a:extLst>
          </p:cNvPr>
          <p:cNvSpPr>
            <a:spLocks noGrp="1"/>
          </p:cNvSpPr>
          <p:nvPr>
            <p:ph type="title"/>
          </p:nvPr>
        </p:nvSpPr>
        <p:spPr>
          <a:xfrm>
            <a:off x="838200" y="365125"/>
            <a:ext cx="10248900" cy="926465"/>
          </a:xfrm>
        </p:spPr>
        <p:txBody>
          <a:bodyPr>
            <a:normAutofit/>
          </a:bodyPr>
          <a:lstStyle/>
          <a:p>
            <a:r>
              <a:rPr lang="en-IN" sz="3200" b="0" i="0" dirty="0">
                <a:solidFill>
                  <a:srgbClr val="374151"/>
                </a:solidFill>
                <a:effectLst/>
                <a:latin typeface="Berlin Sans FB" panose="020E0602020502020306" pitchFamily="34" charset="0"/>
              </a:rPr>
              <a:t>Integrated </a:t>
            </a:r>
            <a:r>
              <a:rPr lang="en-IN" sz="3200" b="0" i="0" dirty="0" err="1">
                <a:solidFill>
                  <a:srgbClr val="374151"/>
                </a:solidFill>
                <a:effectLst/>
                <a:latin typeface="Berlin Sans FB" panose="020E0602020502020306" pitchFamily="34" charset="0"/>
              </a:rPr>
              <a:t>DagsHub</a:t>
            </a:r>
            <a:r>
              <a:rPr lang="en-IN" sz="3200" b="0" i="0" dirty="0">
                <a:solidFill>
                  <a:srgbClr val="374151"/>
                </a:solidFill>
                <a:effectLst/>
                <a:latin typeface="Berlin Sans FB" panose="020E0602020502020306" pitchFamily="34" charset="0"/>
              </a:rPr>
              <a:t> with </a:t>
            </a:r>
            <a:r>
              <a:rPr lang="en-IN" sz="3200" b="0" i="0" dirty="0" err="1">
                <a:solidFill>
                  <a:srgbClr val="374151"/>
                </a:solidFill>
                <a:effectLst/>
                <a:latin typeface="Berlin Sans FB" panose="020E0602020502020306" pitchFamily="34" charset="0"/>
              </a:rPr>
              <a:t>MLflow</a:t>
            </a:r>
            <a:r>
              <a:rPr lang="en-IN" sz="3200" b="0" i="0" dirty="0">
                <a:solidFill>
                  <a:srgbClr val="374151"/>
                </a:solidFill>
                <a:effectLst/>
                <a:latin typeface="Berlin Sans FB" panose="020E0602020502020306" pitchFamily="34" charset="0"/>
              </a:rPr>
              <a:t> </a:t>
            </a:r>
            <a:r>
              <a:rPr lang="en-IN" sz="3200" dirty="0">
                <a:solidFill>
                  <a:srgbClr val="374151"/>
                </a:solidFill>
                <a:latin typeface="Berlin Sans FB" panose="020E0602020502020306" pitchFamily="34" charset="0"/>
              </a:rPr>
              <a:t>f</a:t>
            </a:r>
            <a:r>
              <a:rPr lang="en-IN" sz="3200" b="0" i="0" dirty="0">
                <a:solidFill>
                  <a:srgbClr val="374151"/>
                </a:solidFill>
                <a:effectLst/>
                <a:latin typeface="Berlin Sans FB" panose="020E0602020502020306" pitchFamily="34" charset="0"/>
              </a:rPr>
              <a:t>or </a:t>
            </a:r>
            <a:r>
              <a:rPr lang="en-IN" sz="3200" dirty="0">
                <a:solidFill>
                  <a:srgbClr val="374151"/>
                </a:solidFill>
                <a:latin typeface="Berlin Sans FB" panose="020E0602020502020306" pitchFamily="34" charset="0"/>
              </a:rPr>
              <a:t>R</a:t>
            </a:r>
            <a:r>
              <a:rPr lang="en-IN" sz="3200" b="0" i="0" dirty="0">
                <a:solidFill>
                  <a:srgbClr val="374151"/>
                </a:solidFill>
                <a:effectLst/>
                <a:latin typeface="Berlin Sans FB" panose="020E0602020502020306" pitchFamily="34" charset="0"/>
              </a:rPr>
              <a:t>emote Monitoring</a:t>
            </a:r>
            <a:endParaRPr lang="en-US" sz="3200" dirty="0"/>
          </a:p>
        </p:txBody>
      </p:sp>
      <p:sp>
        <p:nvSpPr>
          <p:cNvPr id="3" name="Content Placeholder 2">
            <a:extLst>
              <a:ext uri="{FF2B5EF4-FFF2-40B4-BE49-F238E27FC236}">
                <a16:creationId xmlns:a16="http://schemas.microsoft.com/office/drawing/2014/main" id="{1842B7FD-98CB-6D46-9B02-C0FDEAD907F0}"/>
              </a:ext>
            </a:extLst>
          </p:cNvPr>
          <p:cNvSpPr>
            <a:spLocks noGrp="1"/>
          </p:cNvSpPr>
          <p:nvPr>
            <p:ph idx="1"/>
          </p:nvPr>
        </p:nvSpPr>
        <p:spPr>
          <a:xfrm>
            <a:off x="822960" y="1113145"/>
            <a:ext cx="10515600" cy="2606040"/>
          </a:xfrm>
        </p:spPr>
        <p:txBody>
          <a:bodyPr/>
          <a:lstStyle/>
          <a:p>
            <a:r>
              <a:rPr lang="en-IN" sz="2000" dirty="0">
                <a:latin typeface="Cambria" panose="02040503050406030204" pitchFamily="18" charset="0"/>
              </a:rPr>
              <a:t>Leveraging </a:t>
            </a:r>
            <a:r>
              <a:rPr lang="en-IN" sz="2000" dirty="0" err="1">
                <a:latin typeface="Cambria" panose="02040503050406030204" pitchFamily="18" charset="0"/>
              </a:rPr>
              <a:t>DAGsHub</a:t>
            </a:r>
            <a:r>
              <a:rPr lang="en-IN" sz="2000" dirty="0">
                <a:latin typeface="Cambria" panose="02040503050406030204" pitchFamily="18" charset="0"/>
              </a:rPr>
              <a:t> in conjunction with </a:t>
            </a:r>
            <a:r>
              <a:rPr lang="en-IN" sz="2000" dirty="0" err="1">
                <a:latin typeface="Cambria" panose="02040503050406030204" pitchFamily="18" charset="0"/>
              </a:rPr>
              <a:t>MLflow</a:t>
            </a:r>
            <a:r>
              <a:rPr lang="en-IN" sz="2000" dirty="0">
                <a:latin typeface="Cambria" panose="02040503050406030204" pitchFamily="18" charset="0"/>
              </a:rPr>
              <a:t>, </a:t>
            </a:r>
          </a:p>
          <a:p>
            <a:r>
              <a:rPr lang="en-IN" sz="2000" dirty="0">
                <a:latin typeface="Cambria" panose="02040503050406030204" pitchFamily="18" charset="0"/>
              </a:rPr>
              <a:t>Our team efficiently monitors and collaborates on model performance. </a:t>
            </a:r>
          </a:p>
          <a:p>
            <a:r>
              <a:rPr lang="en-IN" sz="2000" dirty="0">
                <a:latin typeface="Cambria" panose="02040503050406030204" pitchFamily="18" charset="0"/>
              </a:rPr>
              <a:t>This integrated solution not only facilitates remote tracking of models but also enhances collaboration, enabling seamless teamwork and comprehensive monitoring of shared projects.</a:t>
            </a:r>
          </a:p>
          <a:p>
            <a:pPr marL="0" indent="0">
              <a:buNone/>
            </a:pPr>
            <a:endParaRPr lang="en-US" sz="2000" dirty="0">
              <a:latin typeface="Cambria" panose="02040503050406030204" pitchFamily="18" charset="0"/>
            </a:endParaRPr>
          </a:p>
          <a:p>
            <a:pPr marL="0" indent="0">
              <a:buNone/>
            </a:pPr>
            <a:r>
              <a:rPr lang="en-US" sz="2000" dirty="0">
                <a:latin typeface="Cambria" panose="02040503050406030204" pitchFamily="18" charset="0"/>
              </a:rPr>
              <a:t> Link to </a:t>
            </a:r>
            <a:r>
              <a:rPr lang="en-US" sz="2000" dirty="0">
                <a:latin typeface="Cambria" panose="02040503050406030204" pitchFamily="18" charset="0"/>
                <a:hlinkClick r:id="rId2"/>
              </a:rPr>
              <a:t>DagsHub</a:t>
            </a:r>
            <a:r>
              <a:rPr lang="en-US" sz="2000" dirty="0">
                <a:latin typeface="Cambria" panose="02040503050406030204" pitchFamily="18" charset="0"/>
              </a:rPr>
              <a:t> to track models performance.</a:t>
            </a:r>
          </a:p>
        </p:txBody>
      </p:sp>
      <p:sp>
        <p:nvSpPr>
          <p:cNvPr id="4" name="TextBox 3">
            <a:extLst>
              <a:ext uri="{FF2B5EF4-FFF2-40B4-BE49-F238E27FC236}">
                <a16:creationId xmlns:a16="http://schemas.microsoft.com/office/drawing/2014/main" id="{4377DE03-1D3F-6AA9-DE1A-5F7A819DE3F5}"/>
              </a:ext>
            </a:extLst>
          </p:cNvPr>
          <p:cNvSpPr txBox="1"/>
          <p:nvPr/>
        </p:nvSpPr>
        <p:spPr>
          <a:xfrm>
            <a:off x="838200" y="3989070"/>
            <a:ext cx="6957060" cy="461665"/>
          </a:xfrm>
          <a:prstGeom prst="rect">
            <a:avLst/>
          </a:prstGeom>
          <a:noFill/>
        </p:spPr>
        <p:txBody>
          <a:bodyPr wrap="square" rtlCol="0">
            <a:spAutoFit/>
          </a:bodyPr>
          <a:lstStyle/>
          <a:p>
            <a:r>
              <a:rPr lang="en-IN" sz="2400" b="0" i="0" dirty="0">
                <a:solidFill>
                  <a:srgbClr val="374151"/>
                </a:solidFill>
                <a:effectLst/>
                <a:latin typeface="Berlin Sans FB" panose="020E0602020502020306" pitchFamily="34" charset="0"/>
              </a:rPr>
              <a:t>Comparative Analysis for of Model Performance</a:t>
            </a:r>
            <a:endParaRPr lang="en-US" sz="2400" dirty="0"/>
          </a:p>
        </p:txBody>
      </p:sp>
      <p:sp>
        <p:nvSpPr>
          <p:cNvPr id="5" name="TextBox 4">
            <a:extLst>
              <a:ext uri="{FF2B5EF4-FFF2-40B4-BE49-F238E27FC236}">
                <a16:creationId xmlns:a16="http://schemas.microsoft.com/office/drawing/2014/main" id="{8613006F-9597-D2A0-0DF9-D47D20604AEA}"/>
              </a:ext>
            </a:extLst>
          </p:cNvPr>
          <p:cNvSpPr txBox="1"/>
          <p:nvPr/>
        </p:nvSpPr>
        <p:spPr>
          <a:xfrm>
            <a:off x="960120" y="4549140"/>
            <a:ext cx="9806940" cy="1631216"/>
          </a:xfrm>
          <a:prstGeom prst="rect">
            <a:avLst/>
          </a:prstGeom>
          <a:noFill/>
        </p:spPr>
        <p:txBody>
          <a:bodyPr wrap="square" rtlCol="0">
            <a:spAutoFit/>
          </a:bodyPr>
          <a:lstStyle/>
          <a:p>
            <a:pPr marL="342900" indent="-342900">
              <a:buFont typeface="Arial" panose="020B0604020202020204" pitchFamily="34" charset="0"/>
              <a:buChar char="•"/>
            </a:pPr>
            <a:r>
              <a:rPr lang="en-IN" sz="2000" dirty="0">
                <a:latin typeface="Cambria" panose="02040503050406030204" pitchFamily="18" charset="0"/>
              </a:rPr>
              <a:t>Employed </a:t>
            </a:r>
            <a:r>
              <a:rPr lang="en-IN" sz="2000" dirty="0" err="1">
                <a:latin typeface="Cambria" panose="02040503050406030204" pitchFamily="18" charset="0"/>
              </a:rPr>
              <a:t>Mlflow</a:t>
            </a:r>
            <a:r>
              <a:rPr lang="en-IN" sz="2000" dirty="0">
                <a:latin typeface="Cambria" panose="02040503050406030204" pitchFamily="18" charset="0"/>
              </a:rPr>
              <a:t> and </a:t>
            </a:r>
            <a:r>
              <a:rPr lang="en-IN" sz="2000" dirty="0" err="1">
                <a:latin typeface="Cambria" panose="02040503050406030204" pitchFamily="18" charset="0"/>
              </a:rPr>
              <a:t>DagsHub</a:t>
            </a:r>
            <a:r>
              <a:rPr lang="en-IN" sz="2000" dirty="0">
                <a:latin typeface="Cambria" panose="02040503050406030204" pitchFamily="18" charset="0"/>
              </a:rPr>
              <a:t> to meticulously track and assess various models. </a:t>
            </a:r>
          </a:p>
          <a:p>
            <a:endParaRPr lang="en-IN" sz="2000" dirty="0">
              <a:latin typeface="Cambria" panose="02040503050406030204" pitchFamily="18" charset="0"/>
            </a:endParaRPr>
          </a:p>
          <a:p>
            <a:pPr marL="342900" indent="-342900">
              <a:buFont typeface="Arial" panose="020B0604020202020204" pitchFamily="34" charset="0"/>
              <a:buChar char="•"/>
            </a:pPr>
            <a:r>
              <a:rPr lang="en-IN" sz="2000" dirty="0">
                <a:latin typeface="Cambria" panose="02040503050406030204" pitchFamily="18" charset="0"/>
              </a:rPr>
              <a:t>This approach not only allowed for a comprehensive evaluation of their respective performances but also facilitated insightful comparisons, aiding in the identification of strengths and weaknesses across the models.</a:t>
            </a:r>
            <a:endParaRPr lang="en-US" sz="2000" dirty="0">
              <a:latin typeface="Cambria" panose="02040503050406030204" pitchFamily="18" charset="0"/>
            </a:endParaRPr>
          </a:p>
        </p:txBody>
      </p:sp>
      <p:pic>
        <p:nvPicPr>
          <p:cNvPr id="7" name="Picture 6">
            <a:extLst>
              <a:ext uri="{FF2B5EF4-FFF2-40B4-BE49-F238E27FC236}">
                <a16:creationId xmlns:a16="http://schemas.microsoft.com/office/drawing/2014/main" id="{72B82A42-6809-16C0-3843-DE948C68E6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16415" y="3299817"/>
            <a:ext cx="1773555" cy="506730"/>
          </a:xfrm>
          <a:prstGeom prst="rect">
            <a:avLst/>
          </a:prstGeom>
        </p:spPr>
      </p:pic>
      <p:cxnSp>
        <p:nvCxnSpPr>
          <p:cNvPr id="9" name="Straight Connector 8">
            <a:extLst>
              <a:ext uri="{FF2B5EF4-FFF2-40B4-BE49-F238E27FC236}">
                <a16:creationId xmlns:a16="http://schemas.microsoft.com/office/drawing/2014/main" id="{75D81142-E159-FED5-2365-5DADDC0CB528}"/>
              </a:ext>
            </a:extLst>
          </p:cNvPr>
          <p:cNvCxnSpPr/>
          <p:nvPr/>
        </p:nvCxnSpPr>
        <p:spPr>
          <a:xfrm>
            <a:off x="697230" y="6355080"/>
            <a:ext cx="10767060"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82813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BC070-06FB-20FA-4C2F-54251DE0C141}"/>
              </a:ext>
            </a:extLst>
          </p:cNvPr>
          <p:cNvSpPr>
            <a:spLocks noGrp="1"/>
          </p:cNvSpPr>
          <p:nvPr>
            <p:ph type="title"/>
          </p:nvPr>
        </p:nvSpPr>
        <p:spPr>
          <a:xfrm>
            <a:off x="838200" y="365126"/>
            <a:ext cx="2133600" cy="673100"/>
          </a:xfrm>
        </p:spPr>
        <p:txBody>
          <a:bodyPr>
            <a:normAutofit/>
          </a:bodyPr>
          <a:lstStyle/>
          <a:p>
            <a:r>
              <a:rPr lang="en-IN" sz="2800" b="0" i="0" dirty="0" err="1">
                <a:solidFill>
                  <a:srgbClr val="374151"/>
                </a:solidFill>
                <a:effectLst/>
                <a:latin typeface="Berlin Sans FB" panose="020E0602020502020306" pitchFamily="34" charset="0"/>
              </a:rPr>
              <a:t>MLFlow</a:t>
            </a:r>
            <a:endParaRPr lang="en-IN" sz="2800" b="1" dirty="0">
              <a:latin typeface=""/>
            </a:endParaRPr>
          </a:p>
        </p:txBody>
      </p:sp>
      <p:sp>
        <p:nvSpPr>
          <p:cNvPr id="3" name="TextBox 2">
            <a:extLst>
              <a:ext uri="{FF2B5EF4-FFF2-40B4-BE49-F238E27FC236}">
                <a16:creationId xmlns:a16="http://schemas.microsoft.com/office/drawing/2014/main" id="{CBA2AF93-F98F-B8A7-2ED0-656F74AF5435}"/>
              </a:ext>
            </a:extLst>
          </p:cNvPr>
          <p:cNvSpPr txBox="1"/>
          <p:nvPr/>
        </p:nvSpPr>
        <p:spPr>
          <a:xfrm>
            <a:off x="590550" y="1447800"/>
            <a:ext cx="11277600" cy="3693319"/>
          </a:xfrm>
          <a:prstGeom prst="rect">
            <a:avLst/>
          </a:prstGeom>
          <a:noFill/>
        </p:spPr>
        <p:txBody>
          <a:bodyPr wrap="square" rtlCol="0">
            <a:spAutoFit/>
          </a:bodyPr>
          <a:lstStyle/>
          <a:p>
            <a:pPr marL="285750" indent="-285750">
              <a:buFont typeface="Arial" panose="020B0604020202020204" pitchFamily="34" charset="0"/>
              <a:buChar char="•"/>
            </a:pPr>
            <a:r>
              <a:rPr lang="en-IN" b="1" dirty="0">
                <a:latin typeface="Cambria" panose="02040503050406030204" pitchFamily="18" charset="0"/>
                <a:ea typeface="Cambria" panose="02040503050406030204" pitchFamily="18" charset="0"/>
              </a:rPr>
              <a:t>Hyperparameter Optimization with </a:t>
            </a:r>
            <a:r>
              <a:rPr lang="en-IN" b="1" dirty="0" err="1">
                <a:latin typeface="Cambria" panose="02040503050406030204" pitchFamily="18" charset="0"/>
                <a:ea typeface="Cambria" panose="02040503050406030204" pitchFamily="18" charset="0"/>
              </a:rPr>
              <a:t>Optuna</a:t>
            </a:r>
            <a:r>
              <a:rPr lang="en-IN" dirty="0">
                <a:latin typeface="Cambria" panose="02040503050406030204" pitchFamily="18" charset="0"/>
                <a:ea typeface="Cambria" panose="02040503050406030204" pitchFamily="18" charset="0"/>
              </a:rPr>
              <a:t>: Utilized </a:t>
            </a:r>
            <a:r>
              <a:rPr lang="en-IN" dirty="0" err="1">
                <a:latin typeface="Cambria" panose="02040503050406030204" pitchFamily="18" charset="0"/>
                <a:ea typeface="Cambria" panose="02040503050406030204" pitchFamily="18" charset="0"/>
              </a:rPr>
              <a:t>Optuna</a:t>
            </a:r>
            <a:r>
              <a:rPr lang="en-IN" dirty="0">
                <a:latin typeface="Cambria" panose="02040503050406030204" pitchFamily="18" charset="0"/>
                <a:ea typeface="Cambria" panose="02040503050406030204" pitchFamily="18" charset="0"/>
              </a:rPr>
              <a:t>, a hyperparameter optimization framework, to systematically search for optimal hyperparameters for an </a:t>
            </a:r>
            <a:r>
              <a:rPr lang="en-IN" dirty="0" err="1">
                <a:latin typeface="Cambria" panose="02040503050406030204" pitchFamily="18" charset="0"/>
                <a:ea typeface="Cambria" panose="02040503050406030204" pitchFamily="18" charset="0"/>
              </a:rPr>
              <a:t>XGBoost</a:t>
            </a:r>
            <a:r>
              <a:rPr lang="en-IN" dirty="0">
                <a:latin typeface="Cambria" panose="02040503050406030204" pitchFamily="18" charset="0"/>
                <a:ea typeface="Cambria" panose="02040503050406030204" pitchFamily="18" charset="0"/>
              </a:rPr>
              <a:t> regression model. The optimization was performed with the goal of minimizing the mean squared error (MSE) on the validation set.</a:t>
            </a:r>
          </a:p>
          <a:p>
            <a:endParaRPr lang="en-IN"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en-IN" b="1" dirty="0">
                <a:latin typeface="Cambria" panose="02040503050406030204" pitchFamily="18" charset="0"/>
                <a:ea typeface="Cambria" panose="02040503050406030204" pitchFamily="18" charset="0"/>
              </a:rPr>
              <a:t>Automated Experiment Tracking with </a:t>
            </a:r>
            <a:r>
              <a:rPr lang="en-IN" b="1" dirty="0" err="1">
                <a:latin typeface="Cambria" panose="02040503050406030204" pitchFamily="18" charset="0"/>
                <a:ea typeface="Cambria" panose="02040503050406030204" pitchFamily="18" charset="0"/>
              </a:rPr>
              <a:t>MLflow</a:t>
            </a:r>
            <a:r>
              <a:rPr lang="en-IN" dirty="0">
                <a:latin typeface="Cambria" panose="02040503050406030204" pitchFamily="18" charset="0"/>
                <a:ea typeface="Cambria" panose="02040503050406030204" pitchFamily="18" charset="0"/>
              </a:rPr>
              <a:t>: Implemented </a:t>
            </a:r>
            <a:r>
              <a:rPr lang="en-IN" dirty="0" err="1">
                <a:latin typeface="Cambria" panose="02040503050406030204" pitchFamily="18" charset="0"/>
                <a:ea typeface="Cambria" panose="02040503050406030204" pitchFamily="18" charset="0"/>
              </a:rPr>
              <a:t>MLflow</a:t>
            </a:r>
            <a:r>
              <a:rPr lang="en-IN" dirty="0">
                <a:latin typeface="Cambria" panose="02040503050406030204" pitchFamily="18" charset="0"/>
                <a:ea typeface="Cambria" panose="02040503050406030204" pitchFamily="18" charset="0"/>
              </a:rPr>
              <a:t> to log and track the entire machine learning experiment. This includes hyperparameters, metrics (MSE, RMSE, MAPE), and model parameters.</a:t>
            </a:r>
          </a:p>
          <a:p>
            <a:endParaRPr lang="en-IN"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en-IN" b="1" dirty="0">
                <a:latin typeface="Cambria" panose="02040503050406030204" pitchFamily="18" charset="0"/>
                <a:ea typeface="Cambria" panose="02040503050406030204" pitchFamily="18" charset="0"/>
              </a:rPr>
              <a:t>Champion Model Identification</a:t>
            </a:r>
            <a:r>
              <a:rPr lang="en-IN" dirty="0">
                <a:latin typeface="Cambria" panose="02040503050406030204" pitchFamily="18" charset="0"/>
                <a:ea typeface="Cambria" panose="02040503050406030204" pitchFamily="18" charset="0"/>
              </a:rPr>
              <a:t>: Incorporated a custom callback function (</a:t>
            </a:r>
            <a:r>
              <a:rPr lang="en-IN" dirty="0" err="1">
                <a:latin typeface="Cambria" panose="02040503050406030204" pitchFamily="18" charset="0"/>
                <a:ea typeface="Cambria" panose="02040503050406030204" pitchFamily="18" charset="0"/>
              </a:rPr>
              <a:t>champion_callback</a:t>
            </a:r>
            <a:r>
              <a:rPr lang="en-IN" dirty="0">
                <a:latin typeface="Cambria" panose="02040503050406030204" pitchFamily="18" charset="0"/>
                <a:ea typeface="Cambria" panose="02040503050406030204" pitchFamily="18" charset="0"/>
              </a:rPr>
              <a:t>) within </a:t>
            </a:r>
            <a:r>
              <a:rPr lang="en-IN" dirty="0" err="1">
                <a:latin typeface="Cambria" panose="02040503050406030204" pitchFamily="18" charset="0"/>
                <a:ea typeface="Cambria" panose="02040503050406030204" pitchFamily="18" charset="0"/>
              </a:rPr>
              <a:t>Optuna</a:t>
            </a:r>
            <a:r>
              <a:rPr lang="en-IN" dirty="0">
                <a:latin typeface="Cambria" panose="02040503050406030204" pitchFamily="18" charset="0"/>
                <a:ea typeface="Cambria" panose="02040503050406030204" pitchFamily="18" charset="0"/>
              </a:rPr>
              <a:t> to identify and print information about the best-performing trial during the optimization process. The information includes trial number, achieved value, and percentage improvement over the previous best value.</a:t>
            </a:r>
          </a:p>
          <a:p>
            <a:endParaRPr lang="en-IN" b="1"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en-IN" b="1" dirty="0">
                <a:latin typeface="Cambria" panose="02040503050406030204" pitchFamily="18" charset="0"/>
                <a:ea typeface="Cambria" panose="02040503050406030204" pitchFamily="18" charset="0"/>
              </a:rPr>
              <a:t>Comparison and Logging of Best Model</a:t>
            </a:r>
            <a:r>
              <a:rPr lang="en-IN" dirty="0">
                <a:latin typeface="Cambria" panose="02040503050406030204" pitchFamily="18" charset="0"/>
                <a:ea typeface="Cambria" panose="02040503050406030204" pitchFamily="18" charset="0"/>
              </a:rPr>
              <a:t>: Compared and logged the best </a:t>
            </a:r>
            <a:r>
              <a:rPr lang="en-IN" dirty="0" err="1">
                <a:latin typeface="Cambria" panose="02040503050406030204" pitchFamily="18" charset="0"/>
                <a:ea typeface="Cambria" panose="02040503050406030204" pitchFamily="18" charset="0"/>
              </a:rPr>
              <a:t>XGBoost</a:t>
            </a:r>
            <a:r>
              <a:rPr lang="en-IN" dirty="0">
                <a:latin typeface="Cambria" panose="02040503050406030204" pitchFamily="18" charset="0"/>
                <a:ea typeface="Cambria" panose="02040503050406030204" pitchFamily="18" charset="0"/>
              </a:rPr>
              <a:t> model based on the minimum MSE obtained from the </a:t>
            </a:r>
            <a:r>
              <a:rPr lang="en-IN" dirty="0" err="1">
                <a:latin typeface="Cambria" panose="02040503050406030204" pitchFamily="18" charset="0"/>
                <a:ea typeface="Cambria" panose="02040503050406030204" pitchFamily="18" charset="0"/>
              </a:rPr>
              <a:t>Optuna</a:t>
            </a:r>
            <a:r>
              <a:rPr lang="en-IN" dirty="0">
                <a:latin typeface="Cambria" panose="02040503050406030204" pitchFamily="18" charset="0"/>
                <a:ea typeface="Cambria" panose="02040503050406030204" pitchFamily="18" charset="0"/>
              </a:rPr>
              <a:t> optimization process. </a:t>
            </a:r>
          </a:p>
        </p:txBody>
      </p:sp>
      <p:cxnSp>
        <p:nvCxnSpPr>
          <p:cNvPr id="5" name="Straight Connector 4">
            <a:extLst>
              <a:ext uri="{FF2B5EF4-FFF2-40B4-BE49-F238E27FC236}">
                <a16:creationId xmlns:a16="http://schemas.microsoft.com/office/drawing/2014/main" id="{C5E01E7B-71BE-FF3D-36D8-0B9D57E32B43}"/>
              </a:ext>
            </a:extLst>
          </p:cNvPr>
          <p:cNvCxnSpPr/>
          <p:nvPr/>
        </p:nvCxnSpPr>
        <p:spPr>
          <a:xfrm>
            <a:off x="590550" y="5962650"/>
            <a:ext cx="10972800" cy="0"/>
          </a:xfrm>
          <a:prstGeom prst="line">
            <a:avLst/>
          </a:prstGeom>
        </p:spPr>
        <p:style>
          <a:lnRef idx="2">
            <a:schemeClr val="dk1"/>
          </a:lnRef>
          <a:fillRef idx="0">
            <a:schemeClr val="dk1"/>
          </a:fillRef>
          <a:effectRef idx="1">
            <a:schemeClr val="dk1"/>
          </a:effectRef>
          <a:fontRef idx="minor">
            <a:schemeClr val="tx1"/>
          </a:fontRef>
        </p:style>
      </p:cxnSp>
      <p:pic>
        <p:nvPicPr>
          <p:cNvPr id="7" name="Picture 6">
            <a:extLst>
              <a:ext uri="{FF2B5EF4-FFF2-40B4-BE49-F238E27FC236}">
                <a16:creationId xmlns:a16="http://schemas.microsoft.com/office/drawing/2014/main" id="{9282681F-EE2A-1142-B513-DBB766FD82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7133" y="400784"/>
            <a:ext cx="1227667" cy="637442"/>
          </a:xfrm>
          <a:prstGeom prst="rect">
            <a:avLst/>
          </a:prstGeom>
        </p:spPr>
      </p:pic>
    </p:spTree>
    <p:extLst>
      <p:ext uri="{BB962C8B-B14F-4D97-AF65-F5344CB8AC3E}">
        <p14:creationId xmlns:p14="http://schemas.microsoft.com/office/powerpoint/2010/main" val="1418048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CFD7A43-A6B7-D07A-27CF-21AB9ADFBA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2636" y="324596"/>
            <a:ext cx="4755932" cy="3092973"/>
          </a:xfrm>
          <a:prstGeom prst="rect">
            <a:avLst/>
          </a:prstGeom>
          <a:ln>
            <a:solidFill>
              <a:schemeClr val="tx1"/>
            </a:solidFill>
          </a:ln>
        </p:spPr>
      </p:pic>
      <p:pic>
        <p:nvPicPr>
          <p:cNvPr id="7" name="Picture 6">
            <a:extLst>
              <a:ext uri="{FF2B5EF4-FFF2-40B4-BE49-F238E27FC236}">
                <a16:creationId xmlns:a16="http://schemas.microsoft.com/office/drawing/2014/main" id="{AC0C0D2E-5800-1211-5184-9027D6F1BC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2636" y="3609059"/>
            <a:ext cx="4755934" cy="3092974"/>
          </a:xfrm>
          <a:prstGeom prst="rect">
            <a:avLst/>
          </a:prstGeom>
          <a:ln>
            <a:solidFill>
              <a:schemeClr val="tx1"/>
            </a:solidFill>
          </a:ln>
        </p:spPr>
      </p:pic>
      <p:pic>
        <p:nvPicPr>
          <p:cNvPr id="9" name="Picture 8">
            <a:extLst>
              <a:ext uri="{FF2B5EF4-FFF2-40B4-BE49-F238E27FC236}">
                <a16:creationId xmlns:a16="http://schemas.microsoft.com/office/drawing/2014/main" id="{73AA4745-8BE9-808E-4F16-FA20494E6B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824" y="3609060"/>
            <a:ext cx="4755932" cy="3092973"/>
          </a:xfrm>
          <a:prstGeom prst="rect">
            <a:avLst/>
          </a:prstGeom>
          <a:ln>
            <a:solidFill>
              <a:schemeClr val="tx1"/>
            </a:solidFill>
          </a:ln>
        </p:spPr>
      </p:pic>
      <p:pic>
        <p:nvPicPr>
          <p:cNvPr id="11" name="Picture 10">
            <a:extLst>
              <a:ext uri="{FF2B5EF4-FFF2-40B4-BE49-F238E27FC236}">
                <a16:creationId xmlns:a16="http://schemas.microsoft.com/office/drawing/2014/main" id="{A564C6B2-4AE8-68D6-5295-7EC99FBC5C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1824" y="324597"/>
            <a:ext cx="4755932" cy="3092973"/>
          </a:xfrm>
          <a:prstGeom prst="rect">
            <a:avLst/>
          </a:prstGeom>
          <a:ln>
            <a:solidFill>
              <a:schemeClr val="tx1"/>
            </a:solidFill>
          </a:ln>
        </p:spPr>
      </p:pic>
      <p:cxnSp>
        <p:nvCxnSpPr>
          <p:cNvPr id="13" name="Straight Connector 12">
            <a:extLst>
              <a:ext uri="{FF2B5EF4-FFF2-40B4-BE49-F238E27FC236}">
                <a16:creationId xmlns:a16="http://schemas.microsoft.com/office/drawing/2014/main" id="{680CC1C9-AD36-9E27-40E2-5B7AA2CE26E7}"/>
              </a:ext>
            </a:extLst>
          </p:cNvPr>
          <p:cNvCxnSpPr/>
          <p:nvPr/>
        </p:nvCxnSpPr>
        <p:spPr>
          <a:xfrm>
            <a:off x="5772150" y="324596"/>
            <a:ext cx="0" cy="6377437"/>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8128541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259</TotalTime>
  <Words>764</Words>
  <Application>Microsoft Macintosh PowerPoint</Application>
  <PresentationFormat>Widescreen</PresentationFormat>
  <Paragraphs>67</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Berlin Sans FB</vt:lpstr>
      <vt:lpstr>Calibri</vt:lpstr>
      <vt:lpstr>Calibri Light</vt:lpstr>
      <vt:lpstr>Cambria</vt:lpstr>
      <vt:lpstr>Office Theme</vt:lpstr>
      <vt:lpstr>Scooter Rental User Prediction</vt:lpstr>
      <vt:lpstr>Objective</vt:lpstr>
      <vt:lpstr>Workflow</vt:lpstr>
      <vt:lpstr>GitHub</vt:lpstr>
      <vt:lpstr>PowerPoint Presentation</vt:lpstr>
      <vt:lpstr>Data Exploration and Preprocessing Pipeline</vt:lpstr>
      <vt:lpstr>Integrated DagsHub with MLflow for Remote Monitoring</vt:lpstr>
      <vt:lpstr>MLFlow</vt:lpstr>
      <vt:lpstr>PowerPoint Presentation</vt:lpstr>
      <vt:lpstr>App Development</vt:lpstr>
      <vt:lpstr>PowerPoint Presentation</vt:lpstr>
      <vt:lpstr>Model deployment using Azure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Scooter Rental User Prediction</dc:title>
  <dc:creator>Yash Amburle</dc:creator>
  <cp:lastModifiedBy>Devam ostwal</cp:lastModifiedBy>
  <cp:revision>17</cp:revision>
  <dcterms:created xsi:type="dcterms:W3CDTF">2024-01-17T09:55:59Z</dcterms:created>
  <dcterms:modified xsi:type="dcterms:W3CDTF">2024-02-08T13:00:12Z</dcterms:modified>
</cp:coreProperties>
</file>

<file path=docProps/thumbnail.jpeg>
</file>